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Lato" panose="020B0604020202020204" charset="0"/>
      <p:regular r:id="rId22"/>
      <p:bold r:id="rId23"/>
      <p:italic r:id="rId24"/>
      <p:boldItalic r:id="rId25"/>
    </p:embeddedFont>
    <p:embeddedFont>
      <p:font typeface="Roboto Slab" panose="020B0604020202020204" charset="0"/>
      <p:regular r:id="rId26"/>
      <p:bold r:id="rId27"/>
    </p:embeddedFont>
    <p:embeddedFont>
      <p:font typeface="Raleway" panose="020B0604020202020204" charset="0"/>
      <p:regular r:id="rId28"/>
      <p:bold r:id="rId29"/>
      <p:italic r:id="rId30"/>
      <p:boldItalic r:id="rId31"/>
    </p:embeddedFont>
    <p:embeddedFont>
      <p:font typeface="Permanent Marker" panose="020B0604020202020204" charset="0"/>
      <p:regular r:id="rId32"/>
    </p:embeddedFont>
    <p:embeddedFont>
      <p:font typeface="Calibri" panose="020F0502020204030204" pitchFamily="34" charset="0"/>
      <p:regular r:id="rId33"/>
      <p:bold r:id="rId34"/>
      <p:italic r:id="rId35"/>
      <p:boldItalic r:id="rId36"/>
    </p:embeddedFont>
    <p:embeddedFont>
      <p:font typeface="Bree Serif" panose="020B0604020202020204" charset="0"/>
      <p:regular r:id="rId37"/>
    </p:embeddedFont>
    <p:embeddedFont>
      <p:font typeface="Robot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3" d="100"/>
          <a:sy n="103" d="100"/>
        </p:scale>
        <p:origin x="-90"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227382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88b4812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f88b4812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f88b481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f88b481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f88b4812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f88b4812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3d46864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3d46864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4d6a98c4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4d6a98c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521b235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521b235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526e74305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526e74305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526e7430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526e7430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526e7430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4526e743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526e7430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526e7430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b9a0b0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74" name="Google Shape;74;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75" name="Google Shape;75;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76" name="Google Shape;76;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77" name="Google Shape;77;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78" name="Google Shape;7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cxnSp>
        <p:nvCxnSpPr>
          <p:cNvPr id="80" name="Google Shape;80;p1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81" name="Google Shape;81;p1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2" name="Google Shape;8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cxnSp>
        <p:nvCxnSpPr>
          <p:cNvPr id="84" name="Google Shape;84;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85" name="Google Shape;85;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cxnSp>
        <p:nvCxnSpPr>
          <p:cNvPr id="89" name="Google Shape;89;p17"/>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6" name="Google Shape;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cxnSp>
        <p:nvCxnSpPr>
          <p:cNvPr id="98" name="Google Shape;98;p19"/>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99" name="Google Shape;99;p19"/>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9"/>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4" name="Google Shape;10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21"/>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21"/>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08" name="Google Shape;108;p21"/>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09" name="Google Shape;109;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110" name="Google Shape;110;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
        <p:cNvGrpSpPr/>
        <p:nvPr/>
      </p:nvGrpSpPr>
      <p:grpSpPr>
        <a:xfrm>
          <a:off x="0" y="0"/>
          <a:ext cx="0" cy="0"/>
          <a:chOff x="0" y="0"/>
          <a:chExt cx="0" cy="0"/>
        </a:xfrm>
      </p:grpSpPr>
      <p:sp>
        <p:nvSpPr>
          <p:cNvPr id="113" name="Google Shape;113;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14" name="Google Shape;11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sp>
        <p:nvSpPr>
          <p:cNvPr id="116" name="Google Shape;116;p2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118" name="Google Shape;118;p23"/>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9" name="Google Shape;11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a:endParaRPr/>
          </a:p>
        </p:txBody>
      </p:sp>
      <p:sp>
        <p:nvSpPr>
          <p:cNvPr id="124" name="Google Shape;124;p25"/>
          <p:cNvSpPr txBox="1">
            <a:spLocks noGrp="1"/>
          </p:cNvSpPr>
          <p:nvPr>
            <p:ph type="body" idx="1"/>
          </p:nvPr>
        </p:nvSpPr>
        <p:spPr>
          <a:xfrm>
            <a:off x="457200" y="1200150"/>
            <a:ext cx="8229600" cy="3394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25"/>
          <p:cNvSpPr txBox="1">
            <a:spLocks noGrp="1"/>
          </p:cNvSpPr>
          <p:nvPr>
            <p:ph type="dt" idx="10"/>
          </p:nvPr>
        </p:nvSpPr>
        <p:spPr>
          <a:xfrm>
            <a:off x="457200" y="4767263"/>
            <a:ext cx="2133600" cy="2745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ftr" idx="11"/>
          </p:nvPr>
        </p:nvSpPr>
        <p:spPr>
          <a:xfrm>
            <a:off x="3124200" y="4767263"/>
            <a:ext cx="2895600" cy="274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a:endParaRPr/>
          </a:p>
        </p:txBody>
      </p:sp>
      <p:sp>
        <p:nvSpPr>
          <p:cNvPr id="130" name="Google Shape;130;p26"/>
          <p:cNvSpPr txBox="1">
            <a:spLocks noGrp="1"/>
          </p:cNvSpPr>
          <p:nvPr>
            <p:ph type="body" idx="1"/>
          </p:nvPr>
        </p:nvSpPr>
        <p:spPr>
          <a:xfrm>
            <a:off x="457200" y="1150938"/>
            <a:ext cx="4040100" cy="480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1" name="Google Shape;131;p26"/>
          <p:cNvSpPr txBox="1">
            <a:spLocks noGrp="1"/>
          </p:cNvSpPr>
          <p:nvPr>
            <p:ph type="body" idx="2"/>
          </p:nvPr>
        </p:nvSpPr>
        <p:spPr>
          <a:xfrm>
            <a:off x="457200" y="1631950"/>
            <a:ext cx="4040100" cy="29622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3"/>
          </p:nvPr>
        </p:nvSpPr>
        <p:spPr>
          <a:xfrm>
            <a:off x="4645025" y="1150938"/>
            <a:ext cx="4041900" cy="480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3" name="Google Shape;133;p26"/>
          <p:cNvSpPr txBox="1">
            <a:spLocks noGrp="1"/>
          </p:cNvSpPr>
          <p:nvPr>
            <p:ph type="body" idx="4"/>
          </p:nvPr>
        </p:nvSpPr>
        <p:spPr>
          <a:xfrm>
            <a:off x="4645025" y="1631950"/>
            <a:ext cx="4041900" cy="29622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4" name="Google Shape;134;p26"/>
          <p:cNvSpPr txBox="1">
            <a:spLocks noGrp="1"/>
          </p:cNvSpPr>
          <p:nvPr>
            <p:ph type="dt" idx="10"/>
          </p:nvPr>
        </p:nvSpPr>
        <p:spPr>
          <a:xfrm>
            <a:off x="457200" y="4767263"/>
            <a:ext cx="2133600" cy="2745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ftr" idx="11"/>
          </p:nvPr>
        </p:nvSpPr>
        <p:spPr>
          <a:xfrm>
            <a:off x="3124200" y="4767263"/>
            <a:ext cx="2895600" cy="274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6"/>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8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0" name="Google Shape;70;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71" name="Google Shape;7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Tim@DodsonProp.com"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Essential Tools and Tips for Proactive Property Management</a:t>
            </a:r>
            <a:endParaRPr/>
          </a:p>
        </p:txBody>
      </p:sp>
      <p:sp>
        <p:nvSpPr>
          <p:cNvPr id="142" name="Google Shape;142;p27"/>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guide by Chris Johnson </a:t>
            </a:r>
            <a:endParaRPr/>
          </a:p>
          <a:p>
            <a:pPr marL="0" lvl="0" indent="0" algn="l" rtl="0">
              <a:spcBef>
                <a:spcPts val="0"/>
              </a:spcBef>
              <a:spcAft>
                <a:spcPts val="0"/>
              </a:spcAft>
              <a:buNone/>
            </a:pPr>
            <a:r>
              <a:rPr lang="en"/>
              <a:t>Presented by Timothy Wehner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07"/>
        <p:cNvGrpSpPr/>
        <p:nvPr/>
      </p:nvGrpSpPr>
      <p:grpSpPr>
        <a:xfrm>
          <a:off x="0" y="0"/>
          <a:ext cx="0" cy="0"/>
          <a:chOff x="0" y="0"/>
          <a:chExt cx="0" cy="0"/>
        </a:xfrm>
      </p:grpSpPr>
      <p:sp>
        <p:nvSpPr>
          <p:cNvPr id="208" name="Google Shape;208;p36"/>
          <p:cNvSpPr txBox="1"/>
          <p:nvPr/>
        </p:nvSpPr>
        <p:spPr>
          <a:xfrm>
            <a:off x="1736275" y="514900"/>
            <a:ext cx="5729400" cy="7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t>Email Organization</a:t>
            </a:r>
            <a:endParaRPr sz="3000" b="1"/>
          </a:p>
        </p:txBody>
      </p:sp>
      <p:sp>
        <p:nvSpPr>
          <p:cNvPr id="209" name="Google Shape;209;p36"/>
          <p:cNvSpPr txBox="1"/>
          <p:nvPr/>
        </p:nvSpPr>
        <p:spPr>
          <a:xfrm>
            <a:off x="332300" y="1091650"/>
            <a:ext cx="8291700" cy="3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Tool vs Pool Mentality</a:t>
            </a:r>
            <a:r>
              <a:rPr lang="en" sz="1800">
                <a:solidFill>
                  <a:schemeClr val="dk2"/>
                </a:solidFill>
              </a:rPr>
              <a:t> </a:t>
            </a:r>
            <a:endParaRPr sz="1800">
              <a:solidFill>
                <a:schemeClr val="dk2"/>
              </a:solidFill>
            </a:endParaRPr>
          </a:p>
          <a:p>
            <a:pPr marL="1371600" lvl="0" indent="0" algn="l" rtl="0">
              <a:lnSpc>
                <a:spcPct val="115000"/>
              </a:lnSpc>
              <a:spcBef>
                <a:spcPts val="0"/>
              </a:spcBef>
              <a:spcAft>
                <a:spcPts val="0"/>
              </a:spcAft>
              <a:buNone/>
            </a:pPr>
            <a:r>
              <a:rPr lang="en" sz="1800" b="1" i="1" u="sng">
                <a:solidFill>
                  <a:schemeClr val="dk2"/>
                </a:solidFill>
              </a:rPr>
              <a:t>Tool</a:t>
            </a:r>
            <a:r>
              <a:rPr lang="en" sz="1800" i="1" u="sng">
                <a:solidFill>
                  <a:schemeClr val="dk2"/>
                </a:solidFill>
              </a:rPr>
              <a:t> </a:t>
            </a:r>
            <a:r>
              <a:rPr lang="en" sz="1800">
                <a:solidFill>
                  <a:schemeClr val="dk2"/>
                </a:solidFill>
              </a:rPr>
              <a:t>- Something you implement to carry out a specific function</a:t>
            </a:r>
            <a:endParaRPr sz="1800">
              <a:solidFill>
                <a:schemeClr val="dk2"/>
              </a:solidFill>
            </a:endParaRPr>
          </a:p>
          <a:p>
            <a:pPr marL="1828800" lvl="2" indent="-342900" algn="l" rtl="0">
              <a:lnSpc>
                <a:spcPct val="115000"/>
              </a:lnSpc>
              <a:spcBef>
                <a:spcPts val="0"/>
              </a:spcBef>
              <a:spcAft>
                <a:spcPts val="0"/>
              </a:spcAft>
              <a:buClr>
                <a:schemeClr val="dk2"/>
              </a:buClr>
              <a:buSzPts val="1800"/>
              <a:buChar char="■"/>
            </a:pPr>
            <a:r>
              <a:rPr lang="en" sz="1800">
                <a:solidFill>
                  <a:schemeClr val="dk2"/>
                </a:solidFill>
              </a:rPr>
              <a:t>Set up Sub Folders</a:t>
            </a:r>
            <a:endParaRPr sz="1800">
              <a:solidFill>
                <a:schemeClr val="dk2"/>
              </a:solidFill>
            </a:endParaRPr>
          </a:p>
          <a:p>
            <a:pPr marL="2286000" lvl="3" indent="-317500" algn="l" rtl="0">
              <a:lnSpc>
                <a:spcPct val="115000"/>
              </a:lnSpc>
              <a:spcBef>
                <a:spcPts val="0"/>
              </a:spcBef>
              <a:spcAft>
                <a:spcPts val="0"/>
              </a:spcAft>
              <a:buClr>
                <a:schemeClr val="dk2"/>
              </a:buClr>
              <a:buSzPts val="1400"/>
              <a:buChar char="●"/>
            </a:pPr>
            <a:r>
              <a:rPr lang="en">
                <a:solidFill>
                  <a:schemeClr val="dk2"/>
                </a:solidFill>
              </a:rPr>
              <a:t> Properties, Major Owner Groups, key figures in your company, yourself</a:t>
            </a:r>
            <a:endParaRPr>
              <a:solidFill>
                <a:schemeClr val="dk2"/>
              </a:solidFill>
            </a:endParaRPr>
          </a:p>
          <a:p>
            <a:pPr marL="1828800" lvl="2" indent="-342900" algn="l" rtl="0">
              <a:lnSpc>
                <a:spcPct val="115000"/>
              </a:lnSpc>
              <a:spcBef>
                <a:spcPts val="0"/>
              </a:spcBef>
              <a:spcAft>
                <a:spcPts val="0"/>
              </a:spcAft>
              <a:buClr>
                <a:schemeClr val="dk2"/>
              </a:buClr>
              <a:buSzPts val="1800"/>
              <a:buChar char="■"/>
            </a:pPr>
            <a:r>
              <a:rPr lang="en" sz="1800">
                <a:solidFill>
                  <a:schemeClr val="dk2"/>
                </a:solidFill>
              </a:rPr>
              <a:t>Incoming emails are action items</a:t>
            </a:r>
            <a:endParaRPr sz="1800">
              <a:solidFill>
                <a:schemeClr val="dk2"/>
              </a:solidFill>
            </a:endParaRPr>
          </a:p>
          <a:p>
            <a:pPr marL="2286000" lvl="3" indent="-317500" algn="l" rtl="0">
              <a:lnSpc>
                <a:spcPct val="115000"/>
              </a:lnSpc>
              <a:spcBef>
                <a:spcPts val="0"/>
              </a:spcBef>
              <a:spcAft>
                <a:spcPts val="0"/>
              </a:spcAft>
              <a:buClr>
                <a:schemeClr val="dk2"/>
              </a:buClr>
              <a:buSzPts val="1400"/>
              <a:buChar char="●"/>
            </a:pPr>
            <a:r>
              <a:rPr lang="en">
                <a:solidFill>
                  <a:schemeClr val="dk2"/>
                </a:solidFill>
              </a:rPr>
              <a:t>Respond to the email and answer any question posed. Move it out your inbox.</a:t>
            </a:r>
            <a:endParaRPr>
              <a:solidFill>
                <a:schemeClr val="dk2"/>
              </a:solidFill>
            </a:endParaRPr>
          </a:p>
          <a:p>
            <a:pPr marL="2286000" lvl="3" indent="-317500" algn="l" rtl="0">
              <a:lnSpc>
                <a:spcPct val="115000"/>
              </a:lnSpc>
              <a:spcBef>
                <a:spcPts val="0"/>
              </a:spcBef>
              <a:spcAft>
                <a:spcPts val="0"/>
              </a:spcAft>
              <a:buClr>
                <a:schemeClr val="dk2"/>
              </a:buClr>
              <a:buSzPts val="1400"/>
              <a:buChar char="●"/>
            </a:pPr>
            <a:r>
              <a:rPr lang="en">
                <a:solidFill>
                  <a:schemeClr val="dk2"/>
                </a:solidFill>
              </a:rPr>
              <a:t>Respond to initial email, then delegate action either to a subordinate, tenant, vendor, or owner. After that, set a reminder on your calendar to follow up. Move it out your inbox.</a:t>
            </a:r>
            <a:endParaRPr>
              <a:solidFill>
                <a:schemeClr val="dk2"/>
              </a:solidFill>
            </a:endParaRPr>
          </a:p>
          <a:p>
            <a:pPr marL="2286000" lvl="3" indent="-317500" algn="l" rtl="0">
              <a:lnSpc>
                <a:spcPct val="115000"/>
              </a:lnSpc>
              <a:spcBef>
                <a:spcPts val="0"/>
              </a:spcBef>
              <a:spcAft>
                <a:spcPts val="0"/>
              </a:spcAft>
              <a:buClr>
                <a:schemeClr val="dk2"/>
              </a:buClr>
              <a:buSzPts val="1400"/>
              <a:buChar char="●"/>
            </a:pPr>
            <a:r>
              <a:rPr lang="en">
                <a:solidFill>
                  <a:schemeClr val="dk2"/>
                </a:solidFill>
              </a:rPr>
              <a:t>Set a reminder on your calendar for future action (ex. A trip to a property or appointment with client). Move it out your inbox.</a:t>
            </a:r>
            <a:endParaRPr>
              <a:solidFill>
                <a:schemeClr val="dk2"/>
              </a:solidFill>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13"/>
        <p:cNvGrpSpPr/>
        <p:nvPr/>
      </p:nvGrpSpPr>
      <p:grpSpPr>
        <a:xfrm>
          <a:off x="0" y="0"/>
          <a:ext cx="0" cy="0"/>
          <a:chOff x="0" y="0"/>
          <a:chExt cx="0" cy="0"/>
        </a:xfrm>
      </p:grpSpPr>
      <p:sp>
        <p:nvSpPr>
          <p:cNvPr id="214" name="Google Shape;214;p37"/>
          <p:cNvSpPr txBox="1"/>
          <p:nvPr/>
        </p:nvSpPr>
        <p:spPr>
          <a:xfrm>
            <a:off x="823475" y="514900"/>
            <a:ext cx="7901700" cy="42747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en" sz="1800" b="1" i="1" u="sng">
                <a:solidFill>
                  <a:schemeClr val="dk2"/>
                </a:solidFill>
              </a:rPr>
              <a:t>Pool </a:t>
            </a:r>
            <a:r>
              <a:rPr lang="en" sz="1800">
                <a:solidFill>
                  <a:schemeClr val="dk2"/>
                </a:solidFill>
              </a:rPr>
              <a:t>- Something that gets filled up with your emails, and you             quickly drown.</a:t>
            </a:r>
            <a:endParaRPr sz="1800">
              <a:solidFill>
                <a:schemeClr val="dk2"/>
              </a:solidFill>
            </a:endParaRPr>
          </a:p>
          <a:p>
            <a:pPr marL="1828800" lvl="1" indent="-342900" algn="l" rtl="0">
              <a:lnSpc>
                <a:spcPct val="115000"/>
              </a:lnSpc>
              <a:spcBef>
                <a:spcPts val="0"/>
              </a:spcBef>
              <a:spcAft>
                <a:spcPts val="0"/>
              </a:spcAft>
              <a:buClr>
                <a:schemeClr val="dk2"/>
              </a:buClr>
              <a:buSzPts val="1800"/>
              <a:buChar char="○"/>
            </a:pPr>
            <a:r>
              <a:rPr lang="en" sz="1800">
                <a:solidFill>
                  <a:schemeClr val="dk2"/>
                </a:solidFill>
              </a:rPr>
              <a:t>Things to avoid:</a:t>
            </a:r>
            <a:endParaRPr sz="1800">
              <a:solidFill>
                <a:schemeClr val="dk2"/>
              </a:solidFill>
            </a:endParaRPr>
          </a:p>
          <a:p>
            <a:pPr marL="2286000" lvl="2" indent="-342900" algn="l" rtl="0">
              <a:lnSpc>
                <a:spcPct val="115000"/>
              </a:lnSpc>
              <a:spcBef>
                <a:spcPts val="0"/>
              </a:spcBef>
              <a:spcAft>
                <a:spcPts val="0"/>
              </a:spcAft>
              <a:buClr>
                <a:schemeClr val="dk2"/>
              </a:buClr>
              <a:buSzPts val="1800"/>
              <a:buChar char="■"/>
            </a:pPr>
            <a:r>
              <a:rPr lang="en" sz="1800">
                <a:solidFill>
                  <a:schemeClr val="dk2"/>
                </a:solidFill>
              </a:rPr>
              <a:t>Stars</a:t>
            </a:r>
            <a:endParaRPr sz="1800">
              <a:solidFill>
                <a:schemeClr val="dk2"/>
              </a:solidFill>
            </a:endParaRPr>
          </a:p>
          <a:p>
            <a:pPr marL="2286000" lvl="2" indent="-342900" algn="l" rtl="0">
              <a:lnSpc>
                <a:spcPct val="115000"/>
              </a:lnSpc>
              <a:spcBef>
                <a:spcPts val="0"/>
              </a:spcBef>
              <a:spcAft>
                <a:spcPts val="0"/>
              </a:spcAft>
              <a:buClr>
                <a:schemeClr val="dk2"/>
              </a:buClr>
              <a:buSzPts val="1800"/>
              <a:buChar char="■"/>
            </a:pPr>
            <a:r>
              <a:rPr lang="en" sz="1800">
                <a:solidFill>
                  <a:schemeClr val="dk2"/>
                </a:solidFill>
              </a:rPr>
              <a:t>Flags</a:t>
            </a:r>
            <a:endParaRPr sz="1800">
              <a:solidFill>
                <a:schemeClr val="dk2"/>
              </a:solidFill>
            </a:endParaRPr>
          </a:p>
          <a:p>
            <a:pPr marL="2286000" lvl="2" indent="-342900" algn="l" rtl="0">
              <a:lnSpc>
                <a:spcPct val="115000"/>
              </a:lnSpc>
              <a:spcBef>
                <a:spcPts val="0"/>
              </a:spcBef>
              <a:spcAft>
                <a:spcPts val="0"/>
              </a:spcAft>
              <a:buClr>
                <a:schemeClr val="dk2"/>
              </a:buClr>
              <a:buSzPts val="1800"/>
              <a:buChar char="■"/>
            </a:pPr>
            <a:r>
              <a:rPr lang="en" sz="1800">
                <a:solidFill>
                  <a:schemeClr val="dk2"/>
                </a:solidFill>
              </a:rPr>
              <a:t>Multiple Pages of Emails</a:t>
            </a:r>
            <a:endParaRPr sz="1800">
              <a:solidFill>
                <a:schemeClr val="dk2"/>
              </a:solidFill>
            </a:endParaRPr>
          </a:p>
          <a:p>
            <a:pPr marL="2286000" lvl="2" indent="-342900" algn="l" rtl="0">
              <a:lnSpc>
                <a:spcPct val="115000"/>
              </a:lnSpc>
              <a:spcBef>
                <a:spcPts val="0"/>
              </a:spcBef>
              <a:spcAft>
                <a:spcPts val="0"/>
              </a:spcAft>
              <a:buClr>
                <a:schemeClr val="dk2"/>
              </a:buClr>
              <a:buSzPts val="1800"/>
              <a:buChar char="■"/>
            </a:pPr>
            <a:r>
              <a:rPr lang="en" sz="1800">
                <a:solidFill>
                  <a:schemeClr val="dk2"/>
                </a:solidFill>
              </a:rPr>
              <a:t>Unread Emails</a:t>
            </a:r>
            <a:endParaRPr sz="1800">
              <a:solidFill>
                <a:schemeClr val="dk2"/>
              </a:solidFill>
            </a:endParaRPr>
          </a:p>
          <a:p>
            <a:pPr marL="2286000" lvl="2" indent="-342900" algn="l" rtl="0">
              <a:lnSpc>
                <a:spcPct val="115000"/>
              </a:lnSpc>
              <a:spcBef>
                <a:spcPts val="0"/>
              </a:spcBef>
              <a:spcAft>
                <a:spcPts val="0"/>
              </a:spcAft>
              <a:buClr>
                <a:schemeClr val="dk2"/>
              </a:buClr>
              <a:buSzPts val="1800"/>
              <a:buChar char="■"/>
            </a:pPr>
            <a:r>
              <a:rPr lang="en" sz="1800">
                <a:solidFill>
                  <a:schemeClr val="dk2"/>
                </a:solidFill>
              </a:rPr>
              <a:t>Emails without a response within the same day</a:t>
            </a:r>
            <a:endParaRPr sz="1800">
              <a:solidFill>
                <a:schemeClr val="dk2"/>
              </a:solidFill>
            </a:endParaRPr>
          </a:p>
          <a:p>
            <a:pPr marL="0" lvl="0" indent="0" algn="l" rtl="0">
              <a:lnSpc>
                <a:spcPct val="115000"/>
              </a:lnSpc>
              <a:spcBef>
                <a:spcPts val="0"/>
              </a:spcBef>
              <a:spcAft>
                <a:spcPts val="0"/>
              </a:spcAft>
              <a:buNone/>
            </a:pPr>
            <a:endParaRPr sz="1800">
              <a:solidFill>
                <a:schemeClr val="dk2"/>
              </a:solidFill>
            </a:endParaRPr>
          </a:p>
          <a:p>
            <a:pPr marL="0" lvl="0" indent="457200" algn="l" rtl="0">
              <a:lnSpc>
                <a:spcPct val="115000"/>
              </a:lnSpc>
              <a:spcBef>
                <a:spcPts val="0"/>
              </a:spcBef>
              <a:spcAft>
                <a:spcPts val="0"/>
              </a:spcAft>
              <a:buClr>
                <a:schemeClr val="dk2"/>
              </a:buClr>
              <a:buSzPts val="1100"/>
              <a:buFont typeface="Arial"/>
              <a:buNone/>
            </a:pPr>
            <a:r>
              <a:rPr lang="en">
                <a:solidFill>
                  <a:schemeClr val="dk2"/>
                </a:solidFill>
              </a:rPr>
              <a:t>This will make it difficult to prioritize emails, and ultimately you will have things fall through the cracks. With this method every incoming email is a priority that is responded to quickly which further aids your proactiveness. </a:t>
            </a:r>
            <a:endParaRPr>
              <a:solidFill>
                <a:schemeClr val="dk2"/>
              </a:solidFill>
            </a:endParaRPr>
          </a:p>
          <a:p>
            <a:pPr marL="0" lvl="0" indent="0" algn="l" rtl="0">
              <a:lnSpc>
                <a:spcPct val="115000"/>
              </a:lnSpc>
              <a:spcBef>
                <a:spcPts val="0"/>
              </a:spcBef>
              <a:spcAft>
                <a:spcPts val="0"/>
              </a:spcAft>
              <a:buNone/>
            </a:pPr>
            <a:endParaRPr sz="1100">
              <a:solidFill>
                <a:schemeClr val="dk2"/>
              </a:solidFill>
            </a:endParaRPr>
          </a:p>
          <a:p>
            <a:pPr marL="457200" lvl="0" indent="0" algn="l" rtl="0">
              <a:lnSpc>
                <a:spcPct val="115000"/>
              </a:lnSpc>
              <a:spcBef>
                <a:spcPts val="0"/>
              </a:spcBef>
              <a:spcAft>
                <a:spcPts val="0"/>
              </a:spcAft>
              <a:buClr>
                <a:schemeClr val="dk2"/>
              </a:buClr>
              <a:buSzPts val="1100"/>
              <a:buFont typeface="Arial"/>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Communication</a:t>
            </a:r>
            <a:r>
              <a:rPr lang="en">
                <a:solidFill>
                  <a:schemeClr val="accent5"/>
                </a:solidFill>
              </a:rPr>
              <a:t> </a:t>
            </a:r>
            <a:endParaRPr>
              <a:solidFill>
                <a:schemeClr val="accent5"/>
              </a:solidFill>
            </a:endParaRPr>
          </a:p>
          <a:p>
            <a:pPr marL="0" lvl="0" indent="0" algn="ctr" rtl="0">
              <a:spcBef>
                <a:spcPts val="0"/>
              </a:spcBef>
              <a:spcAft>
                <a:spcPts val="0"/>
              </a:spcAft>
              <a:buNone/>
            </a:pPr>
            <a:r>
              <a:rPr lang="en" sz="1200" b="0">
                <a:solidFill>
                  <a:srgbClr val="FFFFFF"/>
                </a:solidFill>
                <a:latin typeface="Arial"/>
                <a:ea typeface="Arial"/>
                <a:cs typeface="Arial"/>
                <a:sym typeface="Arial"/>
              </a:rPr>
              <a:t>“Conveying a message that strengthens your connections”</a:t>
            </a:r>
            <a:endParaRPr sz="1200" b="0">
              <a:solidFill>
                <a:srgbClr val="FFFFFF"/>
              </a:solidFill>
              <a:latin typeface="Arial"/>
              <a:ea typeface="Arial"/>
              <a:cs typeface="Arial"/>
              <a:sym typeface="Arial"/>
            </a:endParaRPr>
          </a:p>
          <a:p>
            <a:pPr marL="0" lvl="0" indent="0" algn="ctr" rtl="0">
              <a:spcBef>
                <a:spcPts val="0"/>
              </a:spcBef>
              <a:spcAft>
                <a:spcPts val="0"/>
              </a:spcAft>
              <a:buNone/>
            </a:pPr>
            <a:endParaRPr sz="1400" b="0">
              <a:solidFill>
                <a:srgbClr val="FFFFFF"/>
              </a:solidFill>
              <a:latin typeface="Arial"/>
              <a:ea typeface="Arial"/>
              <a:cs typeface="Arial"/>
              <a:sym typeface="Arial"/>
            </a:endParaRPr>
          </a:p>
          <a:p>
            <a:pPr marL="0" lvl="0" indent="457200" algn="l" rtl="0">
              <a:lnSpc>
                <a:spcPct val="115000"/>
              </a:lnSpc>
              <a:spcBef>
                <a:spcPts val="0"/>
              </a:spcBef>
              <a:spcAft>
                <a:spcPts val="0"/>
              </a:spcAft>
              <a:buClr>
                <a:schemeClr val="dk2"/>
              </a:buClr>
              <a:buSzPts val="1100"/>
              <a:buFont typeface="Arial"/>
              <a:buNone/>
            </a:pPr>
            <a:r>
              <a:rPr lang="en" sz="1800" b="0">
                <a:solidFill>
                  <a:srgbClr val="FFFFFF"/>
                </a:solidFill>
                <a:latin typeface="Arial"/>
                <a:ea typeface="Arial"/>
                <a:cs typeface="Arial"/>
                <a:sym typeface="Arial"/>
              </a:rPr>
              <a:t>Communication could be the most important tool to ensure you are proactively managing your properties. When communication is poor, it serves as the biggest point of contention you will face with both owners and tenants. </a:t>
            </a:r>
            <a:endParaRPr sz="1800" b="0">
              <a:solidFill>
                <a:srgbClr val="FFFFFF"/>
              </a:solidFill>
              <a:latin typeface="Arial"/>
              <a:ea typeface="Arial"/>
              <a:cs typeface="Arial"/>
              <a:sym typeface="Arial"/>
            </a:endParaRPr>
          </a:p>
          <a:p>
            <a:pPr marL="0" lvl="0" indent="457200" algn="l" rtl="0">
              <a:lnSpc>
                <a:spcPct val="115000"/>
              </a:lnSpc>
              <a:spcBef>
                <a:spcPts val="0"/>
              </a:spcBef>
              <a:spcAft>
                <a:spcPts val="0"/>
              </a:spcAft>
              <a:buClr>
                <a:schemeClr val="dk2"/>
              </a:buClr>
              <a:buSzPts val="1100"/>
              <a:buFont typeface="Arial"/>
              <a:buNone/>
            </a:pPr>
            <a:r>
              <a:rPr lang="en" sz="1800" b="0">
                <a:solidFill>
                  <a:srgbClr val="FFFFFF"/>
                </a:solidFill>
                <a:latin typeface="Arial"/>
                <a:ea typeface="Arial"/>
                <a:cs typeface="Arial"/>
                <a:sym typeface="Arial"/>
              </a:rPr>
              <a:t>Now that you are organized it is time to streamline your communication and develop a level of consistency that all will come to appreciate and expect moving forward.</a:t>
            </a:r>
            <a:endParaRPr sz="1800" b="0">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23"/>
        <p:cNvGrpSpPr/>
        <p:nvPr/>
      </p:nvGrpSpPr>
      <p:grpSpPr>
        <a:xfrm>
          <a:off x="0" y="0"/>
          <a:ext cx="0" cy="0"/>
          <a:chOff x="0" y="0"/>
          <a:chExt cx="0" cy="0"/>
        </a:xfrm>
      </p:grpSpPr>
      <p:sp>
        <p:nvSpPr>
          <p:cNvPr id="224" name="Google Shape;224;p39"/>
          <p:cNvSpPr txBox="1"/>
          <p:nvPr/>
        </p:nvSpPr>
        <p:spPr>
          <a:xfrm>
            <a:off x="1736275" y="514900"/>
            <a:ext cx="5729400" cy="7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t>Email Communication</a:t>
            </a:r>
            <a:endParaRPr sz="3000" b="1"/>
          </a:p>
        </p:txBody>
      </p:sp>
      <p:sp>
        <p:nvSpPr>
          <p:cNvPr id="225" name="Google Shape;225;p39"/>
          <p:cNvSpPr txBox="1"/>
          <p:nvPr/>
        </p:nvSpPr>
        <p:spPr>
          <a:xfrm>
            <a:off x="332300" y="1091650"/>
            <a:ext cx="8291700" cy="3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457200" algn="l" rtl="0">
              <a:lnSpc>
                <a:spcPct val="115000"/>
              </a:lnSpc>
              <a:spcBef>
                <a:spcPts val="0"/>
              </a:spcBef>
              <a:spcAft>
                <a:spcPts val="0"/>
              </a:spcAft>
              <a:buClr>
                <a:schemeClr val="dk2"/>
              </a:buClr>
              <a:buSzPts val="1100"/>
              <a:buFont typeface="Arial"/>
              <a:buNone/>
            </a:pPr>
            <a:r>
              <a:rPr lang="en">
                <a:solidFill>
                  <a:schemeClr val="dk2"/>
                </a:solidFill>
              </a:rPr>
              <a:t> Not all emails should just be a response to something coming into your inbox - that is not proactive at all. You will need to develop some consistent communication built around the key aspects of your management that you can use to initiate conversations. Putting together some canned responses to send will help initiate these conversations and provide clients and customers a sense that you are not just reacting to their emails as they come in. Some ideas for these are:</a:t>
            </a:r>
            <a:endParaRPr>
              <a:solidFill>
                <a:schemeClr val="dk2"/>
              </a:solidFill>
            </a:endParaRPr>
          </a:p>
          <a:p>
            <a:pPr marL="0" lvl="0" indent="457200" algn="l" rtl="0">
              <a:lnSpc>
                <a:spcPct val="115000"/>
              </a:lnSpc>
              <a:spcBef>
                <a:spcPts val="0"/>
              </a:spcBef>
              <a:spcAft>
                <a:spcPts val="0"/>
              </a:spcAft>
              <a:buClr>
                <a:schemeClr val="dk2"/>
              </a:buClr>
              <a:buSzPts val="1100"/>
              <a:buFont typeface="Arial"/>
              <a:buNone/>
            </a:pPr>
            <a:endParaRPr>
              <a:solidFill>
                <a:schemeClr val="dk2"/>
              </a:solidFill>
            </a:endParaRPr>
          </a:p>
          <a:p>
            <a:pPr marL="0" lvl="0" indent="0" algn="l" rtl="0">
              <a:spcBef>
                <a:spcPts val="0"/>
              </a:spcBef>
              <a:spcAft>
                <a:spcPts val="0"/>
              </a:spcAft>
              <a:buNone/>
            </a:pPr>
            <a:endParaRPr/>
          </a:p>
        </p:txBody>
      </p:sp>
      <p:sp>
        <p:nvSpPr>
          <p:cNvPr id="226" name="Google Shape;226;p39"/>
          <p:cNvSpPr txBox="1"/>
          <p:nvPr/>
        </p:nvSpPr>
        <p:spPr>
          <a:xfrm>
            <a:off x="913350" y="2787775"/>
            <a:ext cx="3658500" cy="2135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Proposals for Lease Renewals</a:t>
            </a:r>
            <a:endParaRPr/>
          </a:p>
          <a:p>
            <a:pPr marL="457200" lvl="0" indent="-317500" algn="l" rtl="0">
              <a:spcBef>
                <a:spcPts val="0"/>
              </a:spcBef>
              <a:spcAft>
                <a:spcPts val="0"/>
              </a:spcAft>
              <a:buSzPts val="1400"/>
              <a:buChar char="●"/>
            </a:pPr>
            <a:r>
              <a:rPr lang="en"/>
              <a:t>Upcoming Inspection Notifications for tenants and owners</a:t>
            </a:r>
            <a:endParaRPr/>
          </a:p>
          <a:p>
            <a:pPr marL="457200" lvl="0" indent="-317500" algn="l" rtl="0">
              <a:spcBef>
                <a:spcPts val="0"/>
              </a:spcBef>
              <a:spcAft>
                <a:spcPts val="0"/>
              </a:spcAft>
              <a:buSzPts val="1400"/>
              <a:buChar char="●"/>
            </a:pPr>
            <a:r>
              <a:rPr lang="en"/>
              <a:t>Move In Welcome Packets for tenants</a:t>
            </a:r>
            <a:endParaRPr/>
          </a:p>
          <a:p>
            <a:pPr marL="457200" lvl="0" indent="-317500" algn="l" rtl="0">
              <a:spcBef>
                <a:spcPts val="0"/>
              </a:spcBef>
              <a:spcAft>
                <a:spcPts val="0"/>
              </a:spcAft>
              <a:buSzPts val="1400"/>
              <a:buChar char="●"/>
            </a:pPr>
            <a:r>
              <a:rPr lang="en"/>
              <a:t>Lease signing notifications for owners</a:t>
            </a:r>
            <a:endParaRPr/>
          </a:p>
          <a:p>
            <a:pPr marL="457200" lvl="0" indent="-317500" algn="l" rtl="0">
              <a:spcBef>
                <a:spcPts val="0"/>
              </a:spcBef>
              <a:spcAft>
                <a:spcPts val="0"/>
              </a:spcAft>
              <a:buSzPts val="1400"/>
              <a:buChar char="●"/>
            </a:pPr>
            <a:r>
              <a:rPr lang="en"/>
              <a:t>Inspections follow up for owners</a:t>
            </a:r>
            <a:endParaRPr/>
          </a:p>
          <a:p>
            <a:pPr marL="457200" lvl="0" indent="0" algn="l" rtl="0">
              <a:spcBef>
                <a:spcPts val="0"/>
              </a:spcBef>
              <a:spcAft>
                <a:spcPts val="0"/>
              </a:spcAft>
              <a:buNone/>
            </a:pPr>
            <a:endParaRPr/>
          </a:p>
        </p:txBody>
      </p:sp>
      <p:sp>
        <p:nvSpPr>
          <p:cNvPr id="227" name="Google Shape;227;p39"/>
          <p:cNvSpPr txBox="1"/>
          <p:nvPr/>
        </p:nvSpPr>
        <p:spPr>
          <a:xfrm>
            <a:off x="4572000" y="2854925"/>
            <a:ext cx="3459000" cy="1732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Delinquency updates for owners</a:t>
            </a:r>
            <a:endParaRPr/>
          </a:p>
          <a:p>
            <a:pPr marL="457200" lvl="0" indent="-317500" algn="l" rtl="0">
              <a:spcBef>
                <a:spcPts val="0"/>
              </a:spcBef>
              <a:spcAft>
                <a:spcPts val="0"/>
              </a:spcAft>
              <a:buSzPts val="1400"/>
              <a:buChar char="●"/>
            </a:pPr>
            <a:r>
              <a:rPr lang="en"/>
              <a:t>Vacant unit updates for owners</a:t>
            </a:r>
            <a:endParaRPr/>
          </a:p>
          <a:p>
            <a:pPr marL="457200" lvl="0" indent="-317500" algn="l" rtl="0">
              <a:spcBef>
                <a:spcPts val="0"/>
              </a:spcBef>
              <a:spcAft>
                <a:spcPts val="0"/>
              </a:spcAft>
              <a:buSzPts val="1400"/>
              <a:buChar char="●"/>
            </a:pPr>
            <a:r>
              <a:rPr lang="en"/>
              <a:t>Completion of maintenance notification for owners</a:t>
            </a:r>
            <a:endParaRPr/>
          </a:p>
          <a:p>
            <a:pPr marL="45720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31"/>
        <p:cNvGrpSpPr/>
        <p:nvPr/>
      </p:nvGrpSpPr>
      <p:grpSpPr>
        <a:xfrm>
          <a:off x="0" y="0"/>
          <a:ext cx="0" cy="0"/>
          <a:chOff x="0" y="0"/>
          <a:chExt cx="0" cy="0"/>
        </a:xfrm>
      </p:grpSpPr>
      <p:sp>
        <p:nvSpPr>
          <p:cNvPr id="232" name="Google Shape;232;p40"/>
          <p:cNvSpPr txBox="1"/>
          <p:nvPr/>
        </p:nvSpPr>
        <p:spPr>
          <a:xfrm>
            <a:off x="1707300" y="326400"/>
            <a:ext cx="5729400" cy="7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t>Phone Communication</a:t>
            </a:r>
            <a:endParaRPr sz="3000" b="1"/>
          </a:p>
        </p:txBody>
      </p:sp>
      <p:sp>
        <p:nvSpPr>
          <p:cNvPr id="233" name="Google Shape;233;p40"/>
          <p:cNvSpPr txBox="1"/>
          <p:nvPr/>
        </p:nvSpPr>
        <p:spPr>
          <a:xfrm>
            <a:off x="305375" y="883100"/>
            <a:ext cx="8291700" cy="39594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2"/>
              </a:buClr>
              <a:buSzPts val="1100"/>
              <a:buFont typeface="Arial"/>
              <a:buNone/>
            </a:pPr>
            <a:r>
              <a:rPr lang="en">
                <a:solidFill>
                  <a:schemeClr val="dk2"/>
                </a:solidFill>
              </a:rPr>
              <a:t>Your phone is an integral tool for ensuring your day to day efficiency. Making sure you are not tied to it all day allows you to concentrate on your calendared tasks and prompt responses to emails. Just because you are not attached at the hip does not mean it goes by the wayside, it just means it is being utilized properly.</a:t>
            </a:r>
            <a:endParaRPr>
              <a:solidFill>
                <a:schemeClr val="dk2"/>
              </a:solidFill>
            </a:endParaRPr>
          </a:p>
          <a:p>
            <a:pPr marL="0" lvl="0" indent="0" algn="l" rtl="0">
              <a:spcBef>
                <a:spcPts val="0"/>
              </a:spcBef>
              <a:spcAft>
                <a:spcPts val="0"/>
              </a:spcAft>
              <a:buNone/>
            </a:pPr>
            <a:endParaRPr/>
          </a:p>
        </p:txBody>
      </p:sp>
      <p:sp>
        <p:nvSpPr>
          <p:cNvPr id="234" name="Google Shape;234;p40"/>
          <p:cNvSpPr txBox="1"/>
          <p:nvPr/>
        </p:nvSpPr>
        <p:spPr>
          <a:xfrm>
            <a:off x="913350" y="2444975"/>
            <a:ext cx="3658500" cy="2478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Set up your voicemail, and allow for 12 business hrs to return any non emergency calls.</a:t>
            </a:r>
            <a:endParaRPr/>
          </a:p>
          <a:p>
            <a:pPr marL="457200" lvl="0" indent="-317500" algn="l" rtl="0">
              <a:spcBef>
                <a:spcPts val="0"/>
              </a:spcBef>
              <a:spcAft>
                <a:spcPts val="0"/>
              </a:spcAft>
              <a:buSzPts val="1400"/>
              <a:buChar char="●"/>
            </a:pPr>
            <a:r>
              <a:rPr lang="en"/>
              <a:t>Set your calendar  15- 20 min to return non emergency voicemails at 12pm and 4pm each day.</a:t>
            </a:r>
            <a:endParaRPr/>
          </a:p>
          <a:p>
            <a:pPr marL="457200" lvl="0" indent="-317500" algn="l" rtl="0">
              <a:spcBef>
                <a:spcPts val="0"/>
              </a:spcBef>
              <a:spcAft>
                <a:spcPts val="0"/>
              </a:spcAft>
              <a:buSzPts val="1400"/>
              <a:buChar char="●"/>
            </a:pPr>
            <a:r>
              <a:rPr lang="en"/>
              <a:t>Save all owner names and numbers in your phone. Always answer these calls.</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235" name="Google Shape;235;p40"/>
          <p:cNvSpPr txBox="1"/>
          <p:nvPr/>
        </p:nvSpPr>
        <p:spPr>
          <a:xfrm>
            <a:off x="4572000" y="2444975"/>
            <a:ext cx="3459000" cy="228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If you get an email from an owner requesting a call, schedule a time and put it on the calendar. Do not just call right away.</a:t>
            </a:r>
            <a:endParaRPr/>
          </a:p>
          <a:p>
            <a:pPr marL="457200" lvl="0" indent="-317500" algn="l" rtl="0">
              <a:spcBef>
                <a:spcPts val="0"/>
              </a:spcBef>
              <a:spcAft>
                <a:spcPts val="0"/>
              </a:spcAft>
              <a:buSzPts val="1400"/>
              <a:buChar char="●"/>
            </a:pPr>
            <a:r>
              <a:rPr lang="en"/>
              <a:t>Make sure your voicemail is giving and requesting the right information. </a:t>
            </a:r>
            <a:endParaRPr/>
          </a:p>
          <a:p>
            <a:pPr marL="13716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Technology</a:t>
            </a:r>
            <a:endParaRPr>
              <a:solidFill>
                <a:schemeClr val="accent5"/>
              </a:solidFill>
            </a:endParaRPr>
          </a:p>
          <a:p>
            <a:pPr marL="0" lvl="0" indent="0" algn="ctr" rtl="0">
              <a:spcBef>
                <a:spcPts val="0"/>
              </a:spcBef>
              <a:spcAft>
                <a:spcPts val="0"/>
              </a:spcAft>
              <a:buNone/>
            </a:pPr>
            <a:r>
              <a:rPr lang="en" sz="1200" b="0">
                <a:solidFill>
                  <a:srgbClr val="FFFFFF"/>
                </a:solidFill>
                <a:latin typeface="Arial"/>
                <a:ea typeface="Arial"/>
                <a:cs typeface="Arial"/>
                <a:sym typeface="Arial"/>
              </a:rPr>
              <a:t>“The science behind the service”</a:t>
            </a:r>
            <a:endParaRPr sz="1200" b="0">
              <a:solidFill>
                <a:srgbClr val="FFFFFF"/>
              </a:solidFill>
              <a:latin typeface="Arial"/>
              <a:ea typeface="Arial"/>
              <a:cs typeface="Arial"/>
              <a:sym typeface="Arial"/>
            </a:endParaRPr>
          </a:p>
          <a:p>
            <a:pPr marL="0" lvl="0" indent="0" algn="ctr" rtl="0">
              <a:spcBef>
                <a:spcPts val="0"/>
              </a:spcBef>
              <a:spcAft>
                <a:spcPts val="0"/>
              </a:spcAft>
              <a:buNone/>
            </a:pPr>
            <a:endParaRPr sz="1400" b="0">
              <a:solidFill>
                <a:srgbClr val="FFFFFF"/>
              </a:solidFill>
              <a:latin typeface="Arial"/>
              <a:ea typeface="Arial"/>
              <a:cs typeface="Arial"/>
              <a:sym typeface="Arial"/>
            </a:endParaRPr>
          </a:p>
          <a:p>
            <a:pPr marL="0" lvl="0" indent="0" algn="ctr" rtl="0">
              <a:spcBef>
                <a:spcPts val="0"/>
              </a:spcBef>
              <a:spcAft>
                <a:spcPts val="0"/>
              </a:spcAft>
              <a:buNone/>
            </a:pPr>
            <a:endParaRPr sz="1400" b="0">
              <a:solidFill>
                <a:srgbClr val="FFFFFF"/>
              </a:solidFill>
              <a:latin typeface="Arial"/>
              <a:ea typeface="Arial"/>
              <a:cs typeface="Arial"/>
              <a:sym typeface="Arial"/>
            </a:endParaRPr>
          </a:p>
          <a:p>
            <a:pPr marL="0" lvl="0" indent="0" algn="l" rtl="0">
              <a:spcBef>
                <a:spcPts val="0"/>
              </a:spcBef>
              <a:spcAft>
                <a:spcPts val="0"/>
              </a:spcAft>
              <a:buNone/>
            </a:pPr>
            <a:endParaRPr sz="1400" b="0">
              <a:solidFill>
                <a:srgbClr val="FFFFFF"/>
              </a:solidFill>
              <a:latin typeface="Arial"/>
              <a:ea typeface="Arial"/>
              <a:cs typeface="Arial"/>
              <a:sym typeface="Arial"/>
            </a:endParaRPr>
          </a:p>
          <a:p>
            <a:pPr marL="0" lvl="0" indent="457200" algn="l" rtl="0">
              <a:lnSpc>
                <a:spcPct val="115000"/>
              </a:lnSpc>
              <a:spcBef>
                <a:spcPts val="0"/>
              </a:spcBef>
              <a:spcAft>
                <a:spcPts val="0"/>
              </a:spcAft>
              <a:buClr>
                <a:schemeClr val="dk2"/>
              </a:buClr>
              <a:buSzPts val="1100"/>
              <a:buFont typeface="Arial"/>
              <a:buNone/>
            </a:pPr>
            <a:r>
              <a:rPr lang="en" sz="1800" b="0">
                <a:solidFill>
                  <a:srgbClr val="FFFFFF"/>
                </a:solidFill>
                <a:latin typeface="Arial"/>
                <a:ea typeface="Arial"/>
                <a:cs typeface="Arial"/>
                <a:sym typeface="Arial"/>
              </a:rPr>
              <a:t>Technology is a great tool for streamlining service and improving efficiency in regard to your property management. The ability to automate repetitive tasks and utilize vendors to improve your customer/client experience will ensure that you have the time to be proactive with your management. </a:t>
            </a:r>
            <a:endParaRPr sz="1800" b="0">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44"/>
        <p:cNvGrpSpPr/>
        <p:nvPr/>
      </p:nvGrpSpPr>
      <p:grpSpPr>
        <a:xfrm>
          <a:off x="0" y="0"/>
          <a:ext cx="0" cy="0"/>
          <a:chOff x="0" y="0"/>
          <a:chExt cx="0" cy="0"/>
        </a:xfrm>
      </p:grpSpPr>
      <p:sp>
        <p:nvSpPr>
          <p:cNvPr id="245" name="Google Shape;245;p42"/>
          <p:cNvSpPr txBox="1"/>
          <p:nvPr/>
        </p:nvSpPr>
        <p:spPr>
          <a:xfrm>
            <a:off x="67350" y="734975"/>
            <a:ext cx="9076800" cy="44085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914400" lvl="0" indent="0" algn="ctr" rtl="0">
              <a:lnSpc>
                <a:spcPct val="115000"/>
              </a:lnSpc>
              <a:spcBef>
                <a:spcPts val="0"/>
              </a:spcBef>
              <a:spcAft>
                <a:spcPts val="0"/>
              </a:spcAft>
              <a:buNone/>
            </a:pPr>
            <a:r>
              <a:rPr lang="en" sz="1800" b="1">
                <a:solidFill>
                  <a:schemeClr val="dk2"/>
                </a:solidFill>
              </a:rPr>
              <a:t>Getting the most out of your technology-based vendors</a:t>
            </a:r>
            <a:endParaRPr sz="1800" b="1">
              <a:solidFill>
                <a:schemeClr val="dk2"/>
              </a:solidFill>
            </a:endParaRPr>
          </a:p>
          <a:p>
            <a:pPr marL="914400" lvl="0" indent="0" algn="ctr" rtl="0">
              <a:lnSpc>
                <a:spcPct val="115000"/>
              </a:lnSpc>
              <a:spcBef>
                <a:spcPts val="0"/>
              </a:spcBef>
              <a:spcAft>
                <a:spcPts val="0"/>
              </a:spcAft>
              <a:buNone/>
            </a:pPr>
            <a:endParaRPr sz="1800" b="1">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b="1">
                <a:solidFill>
                  <a:schemeClr val="dk2"/>
                </a:solidFill>
              </a:rPr>
              <a:t>Find vendors that can cut down your administrative tasks, such as:</a:t>
            </a:r>
            <a:endParaRPr sz="1800" b="1">
              <a:solidFill>
                <a:schemeClr val="dk2"/>
              </a:solidFill>
            </a:endParaRPr>
          </a:p>
          <a:p>
            <a:pPr marL="1828800" lvl="1" indent="-342900" algn="l" rtl="0">
              <a:lnSpc>
                <a:spcPct val="115000"/>
              </a:lnSpc>
              <a:spcBef>
                <a:spcPts val="0"/>
              </a:spcBef>
              <a:spcAft>
                <a:spcPts val="0"/>
              </a:spcAft>
              <a:buClr>
                <a:schemeClr val="dk2"/>
              </a:buClr>
              <a:buSzPts val="1800"/>
              <a:buChar char="○"/>
            </a:pPr>
            <a:r>
              <a:rPr lang="en" sz="1800" b="1">
                <a:solidFill>
                  <a:schemeClr val="dk2"/>
                </a:solidFill>
              </a:rPr>
              <a:t>Screening &amp; qualifying tenants</a:t>
            </a:r>
            <a:endParaRPr sz="1800" b="1">
              <a:solidFill>
                <a:schemeClr val="dk2"/>
              </a:solidFill>
            </a:endParaRPr>
          </a:p>
          <a:p>
            <a:pPr marL="1828800" lvl="1" indent="-342900" algn="l" rtl="0">
              <a:lnSpc>
                <a:spcPct val="115000"/>
              </a:lnSpc>
              <a:spcBef>
                <a:spcPts val="0"/>
              </a:spcBef>
              <a:spcAft>
                <a:spcPts val="0"/>
              </a:spcAft>
              <a:buClr>
                <a:schemeClr val="dk2"/>
              </a:buClr>
              <a:buSzPts val="1800"/>
              <a:buChar char="○"/>
            </a:pPr>
            <a:r>
              <a:rPr lang="en" sz="1800" b="1">
                <a:solidFill>
                  <a:schemeClr val="dk2"/>
                </a:solidFill>
              </a:rPr>
              <a:t>Scheduling showings</a:t>
            </a:r>
            <a:endParaRPr sz="1800" b="1">
              <a:solidFill>
                <a:schemeClr val="dk2"/>
              </a:solidFill>
            </a:endParaRPr>
          </a:p>
          <a:p>
            <a:pPr marL="1828800" lvl="1" indent="-342900" algn="l" rtl="0">
              <a:lnSpc>
                <a:spcPct val="115000"/>
              </a:lnSpc>
              <a:spcBef>
                <a:spcPts val="0"/>
              </a:spcBef>
              <a:spcAft>
                <a:spcPts val="0"/>
              </a:spcAft>
              <a:buClr>
                <a:schemeClr val="dk2"/>
              </a:buClr>
              <a:buSzPts val="1800"/>
              <a:buChar char="○"/>
            </a:pPr>
            <a:r>
              <a:rPr lang="en" sz="1800" b="1">
                <a:solidFill>
                  <a:schemeClr val="dk2"/>
                </a:solidFill>
              </a:rPr>
              <a:t>Receiving maintenance requests </a:t>
            </a:r>
            <a:endParaRPr sz="1800" b="1">
              <a:solidFill>
                <a:schemeClr val="dk2"/>
              </a:solidFill>
            </a:endParaRPr>
          </a:p>
          <a:p>
            <a:pPr marL="1828800" lvl="1" indent="-342900" algn="l" rtl="0">
              <a:lnSpc>
                <a:spcPct val="115000"/>
              </a:lnSpc>
              <a:spcBef>
                <a:spcPts val="0"/>
              </a:spcBef>
              <a:spcAft>
                <a:spcPts val="0"/>
              </a:spcAft>
              <a:buClr>
                <a:schemeClr val="dk2"/>
              </a:buClr>
              <a:buSzPts val="1800"/>
              <a:buChar char="○"/>
            </a:pPr>
            <a:r>
              <a:rPr lang="en" sz="1800" b="1">
                <a:solidFill>
                  <a:schemeClr val="dk2"/>
                </a:solidFill>
              </a:rPr>
              <a:t>Execution of lease and renewal documents</a:t>
            </a:r>
            <a:endParaRPr sz="1800" b="1">
              <a:solidFill>
                <a:schemeClr val="dk2"/>
              </a:solidFill>
            </a:endParaRPr>
          </a:p>
          <a:p>
            <a:pPr marL="1828800" lvl="1" indent="-342900" algn="l" rtl="0">
              <a:lnSpc>
                <a:spcPct val="115000"/>
              </a:lnSpc>
              <a:spcBef>
                <a:spcPts val="0"/>
              </a:spcBef>
              <a:spcAft>
                <a:spcPts val="0"/>
              </a:spcAft>
              <a:buClr>
                <a:schemeClr val="dk2"/>
              </a:buClr>
              <a:buSzPts val="1800"/>
              <a:buChar char="○"/>
            </a:pPr>
            <a:r>
              <a:rPr lang="en" sz="1800" b="1">
                <a:solidFill>
                  <a:schemeClr val="dk2"/>
                </a:solidFill>
              </a:rPr>
              <a:t>Management software to house property information &amp; reporting</a:t>
            </a:r>
            <a:endParaRPr sz="1800" b="1">
              <a:solidFill>
                <a:schemeClr val="dk2"/>
              </a:solidFill>
            </a:endParaRPr>
          </a:p>
          <a:p>
            <a:pPr marL="1828800" lvl="0" indent="0" algn="l" rtl="0">
              <a:lnSpc>
                <a:spcPct val="115000"/>
              </a:lnSpc>
              <a:spcBef>
                <a:spcPts val="0"/>
              </a:spcBef>
              <a:spcAft>
                <a:spcPts val="0"/>
              </a:spcAft>
              <a:buNone/>
            </a:pPr>
            <a:endParaRPr sz="1800" b="1">
              <a:solidFill>
                <a:schemeClr val="dk2"/>
              </a:solidFill>
            </a:endParaRPr>
          </a:p>
          <a:p>
            <a:pPr marL="0" lvl="0" indent="0" algn="l" rtl="0">
              <a:lnSpc>
                <a:spcPct val="115000"/>
              </a:lnSpc>
              <a:spcBef>
                <a:spcPts val="0"/>
              </a:spcBef>
              <a:spcAft>
                <a:spcPts val="0"/>
              </a:spcAft>
              <a:buNone/>
            </a:pPr>
            <a:r>
              <a:rPr lang="en" sz="1800" b="1">
                <a:solidFill>
                  <a:schemeClr val="dk2"/>
                </a:solidFill>
              </a:rPr>
              <a:t>It is important to be constantly assessing your vendors to make sure you are utilizing the full scope of their services, and providing them feedback about your user experience.</a:t>
            </a:r>
            <a:endParaRPr sz="1800" b="1">
              <a:solidFill>
                <a:schemeClr val="dk2"/>
              </a:solidFill>
            </a:endParaRPr>
          </a:p>
          <a:p>
            <a:pPr marL="0" lvl="0" indent="0" algn="l" rtl="0">
              <a:lnSpc>
                <a:spcPct val="115000"/>
              </a:lnSpc>
              <a:spcBef>
                <a:spcPts val="0"/>
              </a:spcBef>
              <a:spcAft>
                <a:spcPts val="0"/>
              </a:spcAft>
              <a:buNone/>
            </a:pPr>
            <a:endParaRPr sz="1100">
              <a:solidFill>
                <a:schemeClr val="dk2"/>
              </a:solidFill>
            </a:endParaRPr>
          </a:p>
          <a:p>
            <a:pPr marL="457200" lvl="0" indent="0" algn="l" rtl="0">
              <a:lnSpc>
                <a:spcPct val="115000"/>
              </a:lnSpc>
              <a:spcBef>
                <a:spcPts val="0"/>
              </a:spcBef>
              <a:spcAft>
                <a:spcPts val="0"/>
              </a:spcAft>
              <a:buClr>
                <a:schemeClr val="dk2"/>
              </a:buClr>
              <a:buSzPts val="1100"/>
              <a:buFont typeface="Arial"/>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249"/>
        <p:cNvGrpSpPr/>
        <p:nvPr/>
      </p:nvGrpSpPr>
      <p:grpSpPr>
        <a:xfrm>
          <a:off x="0" y="0"/>
          <a:ext cx="0" cy="0"/>
          <a:chOff x="0" y="0"/>
          <a:chExt cx="0" cy="0"/>
        </a:xfrm>
      </p:grpSpPr>
      <p:sp>
        <p:nvSpPr>
          <p:cNvPr id="250" name="Google Shape;250;p43"/>
          <p:cNvSpPr txBox="1"/>
          <p:nvPr/>
        </p:nvSpPr>
        <p:spPr>
          <a:xfrm>
            <a:off x="67350" y="734975"/>
            <a:ext cx="9076800" cy="44085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chemeClr val="dk2"/>
                </a:solidFill>
              </a:rPr>
              <a:t>How do you use technology to proactively engage your customer?</a:t>
            </a:r>
            <a:endParaRPr sz="2400" b="1">
              <a:solidFill>
                <a:schemeClr val="dk2"/>
              </a:solidFill>
            </a:endParaRPr>
          </a:p>
          <a:p>
            <a:pPr marL="0" lvl="0" indent="0" algn="l" rtl="0">
              <a:lnSpc>
                <a:spcPct val="115000"/>
              </a:lnSpc>
              <a:spcBef>
                <a:spcPts val="0"/>
              </a:spcBef>
              <a:spcAft>
                <a:spcPts val="0"/>
              </a:spcAft>
              <a:buNone/>
            </a:pPr>
            <a:endParaRPr sz="2400" b="1">
              <a:solidFill>
                <a:schemeClr val="dk2"/>
              </a:solidFill>
            </a:endParaRPr>
          </a:p>
          <a:p>
            <a:pPr marL="457200" lvl="0" indent="-381000" algn="l" rtl="0">
              <a:lnSpc>
                <a:spcPct val="115000"/>
              </a:lnSpc>
              <a:spcBef>
                <a:spcPts val="0"/>
              </a:spcBef>
              <a:spcAft>
                <a:spcPts val="0"/>
              </a:spcAft>
              <a:buClr>
                <a:schemeClr val="dk2"/>
              </a:buClr>
              <a:buSzPts val="2400"/>
              <a:buChar char="-"/>
            </a:pPr>
            <a:r>
              <a:rPr lang="en" sz="2400" b="1">
                <a:solidFill>
                  <a:schemeClr val="dk2"/>
                </a:solidFill>
              </a:rPr>
              <a:t>Lease signing videos</a:t>
            </a:r>
            <a:endParaRPr sz="2400" b="1">
              <a:solidFill>
                <a:schemeClr val="dk2"/>
              </a:solidFill>
            </a:endParaRPr>
          </a:p>
          <a:p>
            <a:pPr marL="457200" lvl="0" indent="-381000" algn="l" rtl="0">
              <a:lnSpc>
                <a:spcPct val="115000"/>
              </a:lnSpc>
              <a:spcBef>
                <a:spcPts val="0"/>
              </a:spcBef>
              <a:spcAft>
                <a:spcPts val="0"/>
              </a:spcAft>
              <a:buClr>
                <a:schemeClr val="dk2"/>
              </a:buClr>
              <a:buSzPts val="2400"/>
              <a:buChar char="-"/>
            </a:pPr>
            <a:r>
              <a:rPr lang="en" sz="2400" b="1">
                <a:solidFill>
                  <a:schemeClr val="dk2"/>
                </a:solidFill>
              </a:rPr>
              <a:t>“Good News” Videos</a:t>
            </a:r>
            <a:endParaRPr sz="2400" b="1">
              <a:solidFill>
                <a:schemeClr val="dk2"/>
              </a:solidFill>
            </a:endParaRPr>
          </a:p>
          <a:p>
            <a:pPr marL="457200" lvl="0" indent="-381000" algn="l" rtl="0">
              <a:lnSpc>
                <a:spcPct val="115000"/>
              </a:lnSpc>
              <a:spcBef>
                <a:spcPts val="0"/>
              </a:spcBef>
              <a:spcAft>
                <a:spcPts val="0"/>
              </a:spcAft>
              <a:buClr>
                <a:schemeClr val="dk2"/>
              </a:buClr>
              <a:buSzPts val="2400"/>
              <a:buChar char="-"/>
            </a:pPr>
            <a:r>
              <a:rPr lang="en" sz="2400" b="1">
                <a:solidFill>
                  <a:schemeClr val="dk2"/>
                </a:solidFill>
              </a:rPr>
              <a:t>Calendly</a:t>
            </a:r>
            <a:endParaRPr sz="2400" b="1">
              <a:solidFill>
                <a:schemeClr val="dk2"/>
              </a:solidFill>
            </a:endParaRPr>
          </a:p>
          <a:p>
            <a:pPr marL="457200" lvl="0" indent="-381000" algn="l" rtl="0">
              <a:lnSpc>
                <a:spcPct val="115000"/>
              </a:lnSpc>
              <a:spcBef>
                <a:spcPts val="0"/>
              </a:spcBef>
              <a:spcAft>
                <a:spcPts val="0"/>
              </a:spcAft>
              <a:buClr>
                <a:schemeClr val="dk2"/>
              </a:buClr>
              <a:buSzPts val="2400"/>
              <a:buChar char="-"/>
            </a:pPr>
            <a:r>
              <a:rPr lang="en" sz="2400" b="1">
                <a:solidFill>
                  <a:schemeClr val="dk2"/>
                </a:solidFill>
              </a:rPr>
              <a:t>Digital Owner and Tenant Handbooks</a:t>
            </a:r>
            <a:endParaRPr sz="2400" b="1">
              <a:solidFill>
                <a:schemeClr val="dk2"/>
              </a:solidFill>
            </a:endParaRPr>
          </a:p>
          <a:p>
            <a:pPr marL="0" lvl="0" indent="0" algn="l" rtl="0">
              <a:lnSpc>
                <a:spcPct val="115000"/>
              </a:lnSpc>
              <a:spcBef>
                <a:spcPts val="0"/>
              </a:spcBef>
              <a:spcAft>
                <a:spcPts val="0"/>
              </a:spcAft>
              <a:buNone/>
            </a:pPr>
            <a:endParaRPr sz="1100">
              <a:solidFill>
                <a:schemeClr val="dk2"/>
              </a:solidFill>
            </a:endParaRPr>
          </a:p>
          <a:p>
            <a:pPr marL="457200" lvl="0" indent="0" algn="l" rtl="0">
              <a:lnSpc>
                <a:spcPct val="115000"/>
              </a:lnSpc>
              <a:spcBef>
                <a:spcPts val="0"/>
              </a:spcBef>
              <a:spcAft>
                <a:spcPts val="0"/>
              </a:spcAft>
              <a:buClr>
                <a:schemeClr val="dk2"/>
              </a:buClr>
              <a:buSzPts val="1100"/>
              <a:buFont typeface="Arial"/>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
        <p:nvSpPr>
          <p:cNvPr id="256" name="Google Shape;256;p44"/>
          <p:cNvSpPr txBox="1">
            <a:spLocks noGrp="1"/>
          </p:cNvSpPr>
          <p:nvPr>
            <p:ph type="body" idx="1"/>
          </p:nvPr>
        </p:nvSpPr>
        <p:spPr>
          <a:xfrm>
            <a:off x="457200" y="1200150"/>
            <a:ext cx="3566400" cy="3394200"/>
          </a:xfrm>
          <a:prstGeom prst="rect">
            <a:avLst/>
          </a:prstGeom>
        </p:spPr>
        <p:txBody>
          <a:bodyPr spcFirstLastPara="1" wrap="square" lIns="91425" tIns="91425" rIns="91425" bIns="91425" anchor="ctr" anchorCtr="0">
            <a:noAutofit/>
          </a:bodyPr>
          <a:lstStyle/>
          <a:p>
            <a:pPr marL="0" lvl="0" indent="0" algn="ctr" rtl="0">
              <a:spcBef>
                <a:spcPts val="640"/>
              </a:spcBef>
              <a:spcAft>
                <a:spcPts val="0"/>
              </a:spcAft>
              <a:buNone/>
            </a:pPr>
            <a:r>
              <a:rPr lang="en" sz="2800"/>
              <a:t>Tim Wehner</a:t>
            </a:r>
            <a:endParaRPr sz="2800"/>
          </a:p>
          <a:p>
            <a:pPr marL="0" lvl="0" indent="0" algn="ctr" rtl="0">
              <a:spcBef>
                <a:spcPts val="1600"/>
              </a:spcBef>
              <a:spcAft>
                <a:spcPts val="0"/>
              </a:spcAft>
              <a:buNone/>
            </a:pPr>
            <a:r>
              <a:rPr lang="en" sz="2800" u="sng">
                <a:solidFill>
                  <a:schemeClr val="hlink"/>
                </a:solidFill>
                <a:hlinkClick r:id="rId3"/>
              </a:rPr>
              <a:t>Tim@DodsonProp.com</a:t>
            </a:r>
            <a:endParaRPr sz="2800"/>
          </a:p>
          <a:p>
            <a:pPr marL="0" lvl="0" indent="0" algn="ctr" rtl="0">
              <a:spcBef>
                <a:spcPts val="1600"/>
              </a:spcBef>
              <a:spcAft>
                <a:spcPts val="1600"/>
              </a:spcAft>
              <a:buNone/>
            </a:pPr>
            <a:r>
              <a:rPr lang="en" sz="2800"/>
              <a:t>(804) 426-1660</a:t>
            </a:r>
            <a:endParaRPr sz="2800"/>
          </a:p>
        </p:txBody>
      </p:sp>
      <p:pic>
        <p:nvPicPr>
          <p:cNvPr id="257" name="Google Shape;257;p44" descr="Headshot.jpg"/>
          <p:cNvPicPr preferRelativeResize="0"/>
          <p:nvPr/>
        </p:nvPicPr>
        <p:blipFill>
          <a:blip r:embed="rId4">
            <a:alphaModFix/>
          </a:blip>
          <a:stretch>
            <a:fillRect/>
          </a:stretch>
        </p:blipFill>
        <p:spPr>
          <a:xfrm>
            <a:off x="5624500" y="1200150"/>
            <a:ext cx="2215975" cy="33461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a:t>About Me</a:t>
            </a:r>
            <a:endParaRPr sz="4400" b="0" i="0" u="none" strike="noStrike" cap="none">
              <a:solidFill>
                <a:schemeClr val="dk1"/>
              </a:solidFill>
              <a:latin typeface="Calibri"/>
              <a:ea typeface="Calibri"/>
              <a:cs typeface="Calibri"/>
              <a:sym typeface="Calibri"/>
            </a:endParaRPr>
          </a:p>
        </p:txBody>
      </p:sp>
      <p:sp>
        <p:nvSpPr>
          <p:cNvPr id="148" name="Google Shape;148;p28"/>
          <p:cNvSpPr txBox="1">
            <a:spLocks noGrp="1"/>
          </p:cNvSpPr>
          <p:nvPr>
            <p:ph type="body" idx="1"/>
          </p:nvPr>
        </p:nvSpPr>
        <p:spPr>
          <a:xfrm>
            <a:off x="457200" y="1200150"/>
            <a:ext cx="5469300" cy="33942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rgbClr val="FFFFFF"/>
              </a:buClr>
              <a:buSzPts val="2400"/>
              <a:buChar char="•"/>
            </a:pPr>
            <a:r>
              <a:rPr lang="en" sz="2400">
                <a:solidFill>
                  <a:srgbClr val="FFFFFF"/>
                </a:solidFill>
              </a:rPr>
              <a:t>Richmond, VA</a:t>
            </a:r>
            <a:endParaRPr sz="2400">
              <a:solidFill>
                <a:srgbClr val="FFFFFF"/>
              </a:solidFill>
            </a:endParaRPr>
          </a:p>
          <a:p>
            <a:pPr marL="457200" marR="0" lvl="0" indent="-431800" algn="l" rtl="0">
              <a:spcBef>
                <a:spcPts val="0"/>
              </a:spcBef>
              <a:spcAft>
                <a:spcPts val="0"/>
              </a:spcAft>
              <a:buClr>
                <a:srgbClr val="FFFFFF"/>
              </a:buClr>
              <a:buSzPts val="3200"/>
              <a:buChar char="•"/>
            </a:pPr>
            <a:r>
              <a:rPr lang="en" sz="2400">
                <a:solidFill>
                  <a:srgbClr val="FFFFFF"/>
                </a:solidFill>
              </a:rPr>
              <a:t>VP, Dodson Property Management</a:t>
            </a:r>
            <a:endParaRPr sz="2400">
              <a:solidFill>
                <a:srgbClr val="FFFFFF"/>
              </a:solidFill>
            </a:endParaRPr>
          </a:p>
          <a:p>
            <a:pPr marL="457200" marR="0" lvl="0" indent="-431800" algn="l" rtl="0">
              <a:spcBef>
                <a:spcPts val="0"/>
              </a:spcBef>
              <a:spcAft>
                <a:spcPts val="0"/>
              </a:spcAft>
              <a:buClr>
                <a:srgbClr val="FFFFFF"/>
              </a:buClr>
              <a:buSzPts val="3200"/>
              <a:buChar char="•"/>
            </a:pPr>
            <a:r>
              <a:rPr lang="en" sz="2400">
                <a:solidFill>
                  <a:srgbClr val="FFFFFF"/>
                </a:solidFill>
              </a:rPr>
              <a:t>Regional VP for Pacific/Pacific Islands</a:t>
            </a:r>
            <a:endParaRPr sz="2400">
              <a:solidFill>
                <a:srgbClr val="FFFFFF"/>
              </a:solidFill>
            </a:endParaRPr>
          </a:p>
          <a:p>
            <a:pPr marL="457200" marR="0" lvl="0" indent="-431800" algn="l" rtl="0">
              <a:spcBef>
                <a:spcPts val="0"/>
              </a:spcBef>
              <a:spcAft>
                <a:spcPts val="0"/>
              </a:spcAft>
              <a:buClr>
                <a:srgbClr val="FFFFFF"/>
              </a:buClr>
              <a:buSzPts val="3200"/>
              <a:buChar char="•"/>
            </a:pPr>
            <a:r>
              <a:rPr lang="en" sz="2400">
                <a:solidFill>
                  <a:srgbClr val="FFFFFF"/>
                </a:solidFill>
              </a:rPr>
              <a:t>Randolph-Macon College</a:t>
            </a:r>
            <a:endParaRPr sz="2400">
              <a:solidFill>
                <a:srgbClr val="FFFFFF"/>
              </a:solidFill>
            </a:endParaRPr>
          </a:p>
          <a:p>
            <a:pPr marL="457200" marR="0" lvl="0" indent="-431800" algn="l" rtl="0">
              <a:spcBef>
                <a:spcPts val="0"/>
              </a:spcBef>
              <a:spcAft>
                <a:spcPts val="0"/>
              </a:spcAft>
              <a:buClr>
                <a:srgbClr val="FFFFFF"/>
              </a:buClr>
              <a:buSzPts val="3200"/>
              <a:buChar char="•"/>
            </a:pPr>
            <a:r>
              <a:rPr lang="en" sz="2400">
                <a:solidFill>
                  <a:srgbClr val="FFFFFF"/>
                </a:solidFill>
              </a:rPr>
              <a:t>Golf Coach</a:t>
            </a:r>
            <a:endParaRPr sz="2400">
              <a:solidFill>
                <a:srgbClr val="FFFFFF"/>
              </a:solidFill>
            </a:endParaRPr>
          </a:p>
          <a:p>
            <a:pPr marL="457200" marR="0" lvl="0" indent="-431800" algn="l" rtl="0">
              <a:spcBef>
                <a:spcPts val="0"/>
              </a:spcBef>
              <a:spcAft>
                <a:spcPts val="0"/>
              </a:spcAft>
              <a:buClr>
                <a:srgbClr val="FFFFFF"/>
              </a:buClr>
              <a:buSzPts val="3200"/>
              <a:buChar char="•"/>
            </a:pPr>
            <a:r>
              <a:rPr lang="en" sz="2400">
                <a:solidFill>
                  <a:srgbClr val="FFFFFF"/>
                </a:solidFill>
              </a:rPr>
              <a:t>BBQ Adorer</a:t>
            </a:r>
            <a:endParaRPr sz="2400">
              <a:solidFill>
                <a:srgbClr val="FFFFFF"/>
              </a:solidFill>
            </a:endParaRPr>
          </a:p>
          <a:p>
            <a:pPr marL="0" marR="0" lvl="0" indent="0" algn="l" rtl="0">
              <a:spcBef>
                <a:spcPts val="1600"/>
              </a:spcBef>
              <a:spcAft>
                <a:spcPts val="1600"/>
              </a:spcAft>
              <a:buClr>
                <a:srgbClr val="888888"/>
              </a:buClr>
              <a:buSzPts val="3200"/>
              <a:buFont typeface="Arial"/>
              <a:buNone/>
            </a:pPr>
            <a:endParaRPr>
              <a:solidFill>
                <a:srgbClr val="000000"/>
              </a:solidFill>
            </a:endParaRPr>
          </a:p>
        </p:txBody>
      </p:sp>
      <p:pic>
        <p:nvPicPr>
          <p:cNvPr id="149" name="Google Shape;149;p28" descr="Headshot.jpg"/>
          <p:cNvPicPr preferRelativeResize="0"/>
          <p:nvPr/>
        </p:nvPicPr>
        <p:blipFill>
          <a:blip r:embed="rId3">
            <a:alphaModFix/>
          </a:blip>
          <a:stretch>
            <a:fillRect/>
          </a:stretch>
        </p:blipFill>
        <p:spPr>
          <a:xfrm>
            <a:off x="6407425" y="1248225"/>
            <a:ext cx="2215975" cy="33461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Me</a:t>
            </a:r>
            <a:endParaRPr/>
          </a:p>
        </p:txBody>
      </p:sp>
      <p:sp>
        <p:nvSpPr>
          <p:cNvPr id="155" name="Google Shape;155;p29"/>
          <p:cNvSpPr txBox="1">
            <a:spLocks noGrp="1"/>
          </p:cNvSpPr>
          <p:nvPr>
            <p:ph type="body" idx="1"/>
          </p:nvPr>
        </p:nvSpPr>
        <p:spPr>
          <a:xfrm>
            <a:off x="457200" y="1200150"/>
            <a:ext cx="8229600" cy="3394200"/>
          </a:xfrm>
          <a:prstGeom prst="rect">
            <a:avLst/>
          </a:prstGeom>
        </p:spPr>
        <p:txBody>
          <a:bodyPr spcFirstLastPara="1" wrap="square" lIns="91425" tIns="91425" rIns="91425" bIns="91425" anchor="t" anchorCtr="0">
            <a:noAutofit/>
          </a:bodyPr>
          <a:lstStyle/>
          <a:p>
            <a:pPr marL="0" lvl="0" indent="0" algn="l" rtl="0">
              <a:spcBef>
                <a:spcPts val="640"/>
              </a:spcBef>
              <a:spcAft>
                <a:spcPts val="1600"/>
              </a:spcAft>
              <a:buNone/>
            </a:pPr>
            <a:endParaRPr/>
          </a:p>
        </p:txBody>
      </p:sp>
      <p:pic>
        <p:nvPicPr>
          <p:cNvPr id="156" name="Google Shape;156;p29"/>
          <p:cNvPicPr preferRelativeResize="0"/>
          <p:nvPr/>
        </p:nvPicPr>
        <p:blipFill>
          <a:blip r:embed="rId3">
            <a:alphaModFix/>
          </a:blip>
          <a:stretch>
            <a:fillRect/>
          </a:stretch>
        </p:blipFill>
        <p:spPr>
          <a:xfrm>
            <a:off x="5487210" y="1115625"/>
            <a:ext cx="2957513" cy="3943350"/>
          </a:xfrm>
          <a:prstGeom prst="rect">
            <a:avLst/>
          </a:prstGeom>
          <a:noFill/>
          <a:ln>
            <a:noFill/>
          </a:ln>
        </p:spPr>
      </p:pic>
      <p:pic>
        <p:nvPicPr>
          <p:cNvPr id="157" name="Google Shape;157;p29"/>
          <p:cNvPicPr preferRelativeResize="0"/>
          <p:nvPr/>
        </p:nvPicPr>
        <p:blipFill>
          <a:blip r:embed="rId4">
            <a:alphaModFix/>
          </a:blip>
          <a:stretch>
            <a:fillRect/>
          </a:stretch>
        </p:blipFill>
        <p:spPr>
          <a:xfrm>
            <a:off x="408896" y="1664775"/>
            <a:ext cx="2545650" cy="3394200"/>
          </a:xfrm>
          <a:prstGeom prst="rect">
            <a:avLst/>
          </a:prstGeom>
          <a:noFill/>
          <a:ln>
            <a:noFill/>
          </a:ln>
        </p:spPr>
      </p:pic>
      <p:pic>
        <p:nvPicPr>
          <p:cNvPr id="158" name="Google Shape;158;p29"/>
          <p:cNvPicPr preferRelativeResize="0"/>
          <p:nvPr/>
        </p:nvPicPr>
        <p:blipFill>
          <a:blip r:embed="rId5">
            <a:alphaModFix/>
          </a:blip>
          <a:stretch>
            <a:fillRect/>
          </a:stretch>
        </p:blipFill>
        <p:spPr>
          <a:xfrm>
            <a:off x="2632125" y="887425"/>
            <a:ext cx="2766275" cy="207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162"/>
        <p:cNvGrpSpPr/>
        <p:nvPr/>
      </p:nvGrpSpPr>
      <p:grpSpPr>
        <a:xfrm>
          <a:off x="0" y="0"/>
          <a:ext cx="0" cy="0"/>
          <a:chOff x="0" y="0"/>
          <a:chExt cx="0" cy="0"/>
        </a:xfrm>
      </p:grpSpPr>
      <p:sp>
        <p:nvSpPr>
          <p:cNvPr id="163" name="Google Shape;163;p30"/>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i="1">
                <a:solidFill>
                  <a:srgbClr val="FFFFFF"/>
                </a:solidFill>
                <a:latin typeface="Bree Serif"/>
                <a:ea typeface="Bree Serif"/>
                <a:cs typeface="Bree Serif"/>
                <a:sym typeface="Bree Serif"/>
              </a:rPr>
              <a:t>Purpose</a:t>
            </a:r>
            <a:endParaRPr sz="2400" i="1">
              <a:solidFill>
                <a:srgbClr val="FFFFFF"/>
              </a:solidFill>
              <a:latin typeface="Bree Serif"/>
              <a:ea typeface="Bree Serif"/>
              <a:cs typeface="Bree Serif"/>
              <a:sym typeface="Bree Serif"/>
            </a:endParaRPr>
          </a:p>
        </p:txBody>
      </p:sp>
      <p:sp>
        <p:nvSpPr>
          <p:cNvPr id="164" name="Google Shape;164;p30"/>
          <p:cNvSpPr txBox="1">
            <a:spLocks noGrp="1"/>
          </p:cNvSpPr>
          <p:nvPr>
            <p:ph type="title" idx="4294967295"/>
          </p:nvPr>
        </p:nvSpPr>
        <p:spPr>
          <a:xfrm>
            <a:off x="535775" y="1480150"/>
            <a:ext cx="5197200" cy="306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400" b="0">
                <a:solidFill>
                  <a:srgbClr val="FFFFFF"/>
                </a:solidFill>
                <a:latin typeface="Arial"/>
                <a:ea typeface="Arial"/>
                <a:cs typeface="Arial"/>
                <a:sym typeface="Arial"/>
              </a:rPr>
              <a:t>The purpose of this class is to help managers and owners eliminate the reactive mindset that goes hand in hand with Property Management. This mindset will leave you scrambling for answers, running around aimlessly, and quickly overwhelmed with work…….what a waste of time!   </a:t>
            </a:r>
            <a:endParaRPr sz="1400" b="0">
              <a:solidFill>
                <a:srgbClr val="FFFFFF"/>
              </a:solidFill>
              <a:latin typeface="Arial"/>
              <a:ea typeface="Arial"/>
              <a:cs typeface="Arial"/>
              <a:sym typeface="Arial"/>
            </a:endParaRPr>
          </a:p>
          <a:p>
            <a:pPr marL="0" lvl="0" indent="0" algn="l" rtl="0">
              <a:lnSpc>
                <a:spcPct val="115000"/>
              </a:lnSpc>
              <a:spcBef>
                <a:spcPts val="0"/>
              </a:spcBef>
              <a:spcAft>
                <a:spcPts val="0"/>
              </a:spcAft>
              <a:buClr>
                <a:schemeClr val="dk2"/>
              </a:buClr>
              <a:buSzPts val="1100"/>
              <a:buFont typeface="Arial"/>
              <a:buNone/>
            </a:pPr>
            <a:endParaRPr sz="1400" b="0">
              <a:solidFill>
                <a:srgbClr val="FFFFFF"/>
              </a:solidFill>
              <a:latin typeface="Arial"/>
              <a:ea typeface="Arial"/>
              <a:cs typeface="Arial"/>
              <a:sym typeface="Arial"/>
            </a:endParaRPr>
          </a:p>
          <a:p>
            <a:pPr marL="0" lvl="0" indent="0" algn="l" rtl="0">
              <a:lnSpc>
                <a:spcPct val="115000"/>
              </a:lnSpc>
              <a:spcBef>
                <a:spcPts val="0"/>
              </a:spcBef>
              <a:spcAft>
                <a:spcPts val="0"/>
              </a:spcAft>
              <a:buClr>
                <a:schemeClr val="dk2"/>
              </a:buClr>
              <a:buSzPts val="1100"/>
              <a:buFont typeface="Arial"/>
              <a:buNone/>
            </a:pPr>
            <a:r>
              <a:rPr lang="en" sz="1400" b="0">
                <a:solidFill>
                  <a:srgbClr val="FFFFFF"/>
                </a:solidFill>
                <a:latin typeface="Arial"/>
                <a:ea typeface="Arial"/>
                <a:cs typeface="Arial"/>
                <a:sym typeface="Arial"/>
              </a:rPr>
              <a:t>Whether you have a portfolio of 10 properties or 300, your ability to create an experience where each owner and tenant feel like they are your number 1 priority will determine your success as a manager. This is accomplished by turning your reactive mindset into a proactive one, by advising your customers/clients, and being “ahead of the game”</a:t>
            </a:r>
            <a:endParaRPr sz="1400" b="0">
              <a:solidFill>
                <a:srgbClr val="FFFFFF"/>
              </a:solidFill>
              <a:latin typeface="Arial"/>
              <a:ea typeface="Arial"/>
              <a:cs typeface="Arial"/>
              <a:sym typeface="Arial"/>
            </a:endParaRPr>
          </a:p>
          <a:p>
            <a:pPr marL="0" lvl="0" indent="0" algn="l" rtl="0">
              <a:lnSpc>
                <a:spcPct val="115000"/>
              </a:lnSpc>
              <a:spcBef>
                <a:spcPts val="0"/>
              </a:spcBef>
              <a:spcAft>
                <a:spcPts val="1600"/>
              </a:spcAft>
              <a:buNone/>
            </a:pPr>
            <a:endParaRPr sz="1800" b="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68"/>
        <p:cNvGrpSpPr/>
        <p:nvPr/>
      </p:nvGrpSpPr>
      <p:grpSpPr>
        <a:xfrm>
          <a:off x="0" y="0"/>
          <a:ext cx="0" cy="0"/>
          <a:chOff x="0" y="0"/>
          <a:chExt cx="0" cy="0"/>
        </a:xfrm>
      </p:grpSpPr>
      <p:sp>
        <p:nvSpPr>
          <p:cNvPr id="169" name="Google Shape;169;p31"/>
          <p:cNvSpPr txBox="1"/>
          <p:nvPr/>
        </p:nvSpPr>
        <p:spPr>
          <a:xfrm>
            <a:off x="2991750" y="1083425"/>
            <a:ext cx="3096600" cy="103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2"/>
              </a:buClr>
              <a:buSzPts val="1100"/>
              <a:buFont typeface="Arial"/>
              <a:buNone/>
            </a:pPr>
            <a:endParaRPr sz="1800">
              <a:latin typeface="Permanent Marker"/>
              <a:ea typeface="Permanent Marker"/>
              <a:cs typeface="Permanent Marker"/>
              <a:sym typeface="Permanent Marker"/>
            </a:endParaRPr>
          </a:p>
        </p:txBody>
      </p:sp>
      <p:sp>
        <p:nvSpPr>
          <p:cNvPr id="170" name="Google Shape;170;p31"/>
          <p:cNvSpPr txBox="1"/>
          <p:nvPr/>
        </p:nvSpPr>
        <p:spPr>
          <a:xfrm>
            <a:off x="2099500" y="427550"/>
            <a:ext cx="5222100" cy="169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a:solidFill>
                  <a:schemeClr val="dk2"/>
                </a:solidFill>
              </a:rPr>
              <a:t>The </a:t>
            </a:r>
            <a:endParaRPr sz="2400">
              <a:solidFill>
                <a:schemeClr val="dk2"/>
              </a:solidFill>
            </a:endParaRPr>
          </a:p>
          <a:p>
            <a:pPr marL="0" lvl="0" indent="0" algn="ctr" rtl="0">
              <a:lnSpc>
                <a:spcPct val="115000"/>
              </a:lnSpc>
              <a:spcBef>
                <a:spcPts val="0"/>
              </a:spcBef>
              <a:spcAft>
                <a:spcPts val="0"/>
              </a:spcAft>
              <a:buNone/>
            </a:pPr>
            <a:r>
              <a:rPr lang="en" sz="2400">
                <a:solidFill>
                  <a:schemeClr val="dk2"/>
                </a:solidFill>
              </a:rPr>
              <a:t>Three Pillars </a:t>
            </a:r>
            <a:endParaRPr sz="2400">
              <a:solidFill>
                <a:schemeClr val="dk2"/>
              </a:solidFill>
            </a:endParaRPr>
          </a:p>
          <a:p>
            <a:pPr marL="0" lvl="0" indent="0" algn="ctr" rtl="0">
              <a:lnSpc>
                <a:spcPct val="115000"/>
              </a:lnSpc>
              <a:spcBef>
                <a:spcPts val="0"/>
              </a:spcBef>
              <a:spcAft>
                <a:spcPts val="0"/>
              </a:spcAft>
              <a:buClr>
                <a:schemeClr val="dk2"/>
              </a:buClr>
              <a:buSzPts val="1100"/>
              <a:buFont typeface="Arial"/>
              <a:buNone/>
            </a:pPr>
            <a:r>
              <a:rPr lang="en" sz="2400">
                <a:solidFill>
                  <a:schemeClr val="dk2"/>
                </a:solidFill>
              </a:rPr>
              <a:t>of Proactive Management</a:t>
            </a:r>
            <a:endParaRPr sz="2400"/>
          </a:p>
        </p:txBody>
      </p:sp>
      <p:pic>
        <p:nvPicPr>
          <p:cNvPr id="171" name="Google Shape;171;p31"/>
          <p:cNvPicPr preferRelativeResize="0"/>
          <p:nvPr/>
        </p:nvPicPr>
        <p:blipFill>
          <a:blip r:embed="rId3">
            <a:alphaModFix/>
          </a:blip>
          <a:stretch>
            <a:fillRect/>
          </a:stretch>
        </p:blipFill>
        <p:spPr>
          <a:xfrm>
            <a:off x="1202100" y="1779050"/>
            <a:ext cx="1561450" cy="2034050"/>
          </a:xfrm>
          <a:prstGeom prst="rect">
            <a:avLst/>
          </a:prstGeom>
          <a:noFill/>
          <a:ln>
            <a:noFill/>
          </a:ln>
        </p:spPr>
      </p:pic>
      <p:pic>
        <p:nvPicPr>
          <p:cNvPr id="172" name="Google Shape;172;p31"/>
          <p:cNvPicPr preferRelativeResize="0"/>
          <p:nvPr/>
        </p:nvPicPr>
        <p:blipFill>
          <a:blip r:embed="rId3">
            <a:alphaModFix/>
          </a:blip>
          <a:stretch>
            <a:fillRect/>
          </a:stretch>
        </p:blipFill>
        <p:spPr>
          <a:xfrm>
            <a:off x="3835450" y="1779050"/>
            <a:ext cx="1561450" cy="2034050"/>
          </a:xfrm>
          <a:prstGeom prst="rect">
            <a:avLst/>
          </a:prstGeom>
          <a:noFill/>
          <a:ln>
            <a:noFill/>
          </a:ln>
        </p:spPr>
      </p:pic>
      <p:pic>
        <p:nvPicPr>
          <p:cNvPr id="173" name="Google Shape;173;p31"/>
          <p:cNvPicPr preferRelativeResize="0"/>
          <p:nvPr/>
        </p:nvPicPr>
        <p:blipFill>
          <a:blip r:embed="rId3">
            <a:alphaModFix/>
          </a:blip>
          <a:stretch>
            <a:fillRect/>
          </a:stretch>
        </p:blipFill>
        <p:spPr>
          <a:xfrm>
            <a:off x="6468800" y="1779050"/>
            <a:ext cx="1561450" cy="2034050"/>
          </a:xfrm>
          <a:prstGeom prst="rect">
            <a:avLst/>
          </a:prstGeom>
          <a:noFill/>
          <a:ln>
            <a:noFill/>
          </a:ln>
        </p:spPr>
      </p:pic>
      <p:sp>
        <p:nvSpPr>
          <p:cNvPr id="174" name="Google Shape;174;p31"/>
          <p:cNvSpPr txBox="1"/>
          <p:nvPr/>
        </p:nvSpPr>
        <p:spPr>
          <a:xfrm>
            <a:off x="976800" y="3931100"/>
            <a:ext cx="7190400"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       ORGANIZATION                                 COMMUNICATION                                   TECHNOLOGY</a:t>
            </a:r>
            <a:endParaRPr sz="1200" b="1"/>
          </a:p>
        </p:txBody>
      </p:sp>
      <p:sp>
        <p:nvSpPr>
          <p:cNvPr id="175" name="Google Shape;175;p31"/>
          <p:cNvSpPr txBox="1"/>
          <p:nvPr/>
        </p:nvSpPr>
        <p:spPr>
          <a:xfrm>
            <a:off x="3109825" y="4626325"/>
            <a:ext cx="73374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600"/>
                                        <p:tgtEl>
                                          <p:spTgt spid="170"/>
                                        </p:tgtEl>
                                        <p:attrNameLst>
                                          <p:attrName>ppt_y</p:attrName>
                                        </p:attrNameLst>
                                      </p:cBhvr>
                                      <p:tavLst>
                                        <p:tav tm="0">
                                          <p:val>
                                            <p:strVal val="#ppt_y-1"/>
                                          </p:val>
                                        </p:tav>
                                        <p:tav tm="100000">
                                          <p:val>
                                            <p:strVal val="#ppt_y"/>
                                          </p:val>
                                        </p:tav>
                                      </p:tavLst>
                                    </p:anim>
                                  </p:childTnLst>
                                </p:cTn>
                              </p:par>
                            </p:childTnLst>
                          </p:cTn>
                        </p:par>
                        <p:par>
                          <p:cTn id="8" fill="hold">
                            <p:stCondLst>
                              <p:cond delay="600"/>
                            </p:stCondLst>
                            <p:childTnLst>
                              <p:par>
                                <p:cTn id="9" presetID="2" presetClass="entr" presetSubtype="1"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600"/>
                                        <p:tgtEl>
                                          <p:spTgt spid="171"/>
                                        </p:tgtEl>
                                        <p:attrNameLst>
                                          <p:attrName>ppt_y</p:attrName>
                                        </p:attrNameLst>
                                      </p:cBhvr>
                                      <p:tavLst>
                                        <p:tav tm="0">
                                          <p:val>
                                            <p:strVal val="#ppt_y-1"/>
                                          </p:val>
                                        </p:tav>
                                        <p:tav tm="100000">
                                          <p:val>
                                            <p:strVal val="#ppt_y"/>
                                          </p:val>
                                        </p:tav>
                                      </p:tavLst>
                                    </p:anim>
                                  </p:childTnLst>
                                </p:cTn>
                              </p:par>
                            </p:childTnLst>
                          </p:cTn>
                        </p:par>
                        <p:par>
                          <p:cTn id="12" fill="hold">
                            <p:stCondLst>
                              <p:cond delay="1200"/>
                            </p:stCondLst>
                            <p:childTnLst>
                              <p:par>
                                <p:cTn id="13" presetID="2" presetClass="entr" presetSubtype="1" fill="hold" nodeType="afterEffect">
                                  <p:stCondLst>
                                    <p:cond delay="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600"/>
                                        <p:tgtEl>
                                          <p:spTgt spid="172"/>
                                        </p:tgtEl>
                                        <p:attrNameLst>
                                          <p:attrName>ppt_y</p:attrName>
                                        </p:attrNameLst>
                                      </p:cBhvr>
                                      <p:tavLst>
                                        <p:tav tm="0">
                                          <p:val>
                                            <p:strVal val="#ppt_y-1"/>
                                          </p:val>
                                        </p:tav>
                                        <p:tav tm="100000">
                                          <p:val>
                                            <p:strVal val="#ppt_y"/>
                                          </p:val>
                                        </p:tav>
                                      </p:tavLst>
                                    </p:anim>
                                  </p:childTnLst>
                                </p:cTn>
                              </p:par>
                            </p:childTnLst>
                          </p:cTn>
                        </p:par>
                        <p:par>
                          <p:cTn id="16" fill="hold">
                            <p:stCondLst>
                              <p:cond delay="1800"/>
                            </p:stCondLst>
                            <p:childTnLst>
                              <p:par>
                                <p:cTn id="17" presetID="2" presetClass="entr" presetSubtype="1" fill="hold" nodeType="afterEffect">
                                  <p:stCondLst>
                                    <p:cond delay="0"/>
                                  </p:stCondLst>
                                  <p:childTnLst>
                                    <p:set>
                                      <p:cBhvr>
                                        <p:cTn id="18" dur="1" fill="hold">
                                          <p:stCondLst>
                                            <p:cond delay="0"/>
                                          </p:stCondLst>
                                        </p:cTn>
                                        <p:tgtEl>
                                          <p:spTgt spid="173"/>
                                        </p:tgtEl>
                                        <p:attrNameLst>
                                          <p:attrName>style.visibility</p:attrName>
                                        </p:attrNameLst>
                                      </p:cBhvr>
                                      <p:to>
                                        <p:strVal val="visible"/>
                                      </p:to>
                                    </p:set>
                                    <p:anim calcmode="lin" valueType="num">
                                      <p:cBhvr additive="base">
                                        <p:cTn id="19" dur="600"/>
                                        <p:tgtEl>
                                          <p:spTgt spid="173"/>
                                        </p:tgtEl>
                                        <p:attrNameLst>
                                          <p:attrName>ppt_y</p:attrName>
                                        </p:attrNameLst>
                                      </p:cBhvr>
                                      <p:tavLst>
                                        <p:tav tm="0">
                                          <p:val>
                                            <p:strVal val="#ppt_y-1"/>
                                          </p:val>
                                        </p:tav>
                                        <p:tav tm="100000">
                                          <p:val>
                                            <p:strVal val="#ppt_y"/>
                                          </p:val>
                                        </p:tav>
                                      </p:tavLst>
                                    </p:anim>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Organization</a:t>
            </a:r>
            <a:r>
              <a:rPr lang="en">
                <a:solidFill>
                  <a:schemeClr val="accent5"/>
                </a:solidFill>
              </a:rPr>
              <a:t> </a:t>
            </a:r>
            <a:endParaRPr>
              <a:solidFill>
                <a:schemeClr val="accent5"/>
              </a:solidFill>
            </a:endParaRPr>
          </a:p>
          <a:p>
            <a:pPr marL="0" lvl="0" indent="0" algn="ctr" rtl="0">
              <a:spcBef>
                <a:spcPts val="0"/>
              </a:spcBef>
              <a:spcAft>
                <a:spcPts val="0"/>
              </a:spcAft>
              <a:buNone/>
            </a:pPr>
            <a:r>
              <a:rPr lang="en" sz="1100" b="0">
                <a:solidFill>
                  <a:srgbClr val="FFFFFF"/>
                </a:solidFill>
                <a:latin typeface="Arial"/>
                <a:ea typeface="Arial"/>
                <a:cs typeface="Arial"/>
                <a:sym typeface="Arial"/>
              </a:rPr>
              <a:t>“</a:t>
            </a:r>
            <a:r>
              <a:rPr lang="en" sz="1400" b="0">
                <a:solidFill>
                  <a:srgbClr val="FFFFFF"/>
                </a:solidFill>
                <a:latin typeface="Arial"/>
                <a:ea typeface="Arial"/>
                <a:cs typeface="Arial"/>
                <a:sym typeface="Arial"/>
              </a:rPr>
              <a:t>The coordination of your administration”</a:t>
            </a:r>
            <a:endParaRPr sz="1400" b="0">
              <a:solidFill>
                <a:srgbClr val="FFFFFF"/>
              </a:solidFill>
              <a:latin typeface="Arial"/>
              <a:ea typeface="Arial"/>
              <a:cs typeface="Arial"/>
              <a:sym typeface="Arial"/>
            </a:endParaRPr>
          </a:p>
          <a:p>
            <a:pPr marL="0" lvl="0" indent="0" algn="ctr" rtl="0">
              <a:spcBef>
                <a:spcPts val="0"/>
              </a:spcBef>
              <a:spcAft>
                <a:spcPts val="0"/>
              </a:spcAft>
              <a:buNone/>
            </a:pPr>
            <a:endParaRPr sz="1400" b="0">
              <a:solidFill>
                <a:srgbClr val="FFFFFF"/>
              </a:solidFill>
              <a:latin typeface="Arial"/>
              <a:ea typeface="Arial"/>
              <a:cs typeface="Arial"/>
              <a:sym typeface="Arial"/>
            </a:endParaRPr>
          </a:p>
          <a:p>
            <a:pPr marL="457200" lvl="0" indent="0" algn="l" rtl="0">
              <a:lnSpc>
                <a:spcPct val="115000"/>
              </a:lnSpc>
              <a:spcBef>
                <a:spcPts val="0"/>
              </a:spcBef>
              <a:spcAft>
                <a:spcPts val="0"/>
              </a:spcAft>
              <a:buClr>
                <a:schemeClr val="dk2"/>
              </a:buClr>
              <a:buSzPts val="1100"/>
              <a:buFont typeface="Arial"/>
              <a:buNone/>
            </a:pPr>
            <a:r>
              <a:rPr lang="en" sz="1800" b="0">
                <a:solidFill>
                  <a:srgbClr val="FFFFFF"/>
                </a:solidFill>
                <a:latin typeface="Arial"/>
                <a:ea typeface="Arial"/>
                <a:cs typeface="Arial"/>
                <a:sym typeface="Arial"/>
              </a:rPr>
              <a:t>Organization is one of the most important tools for being proactive with your management. Structure creates stability and consistency in your daily workflow and will free up more time for above and beyond service. The backbone of organization revolves around two key tools that every manager uses on a daily basis - your calendar and email.</a:t>
            </a:r>
            <a:endParaRPr sz="1800" b="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184"/>
        <p:cNvGrpSpPr/>
        <p:nvPr/>
      </p:nvGrpSpPr>
      <p:grpSpPr>
        <a:xfrm>
          <a:off x="0" y="0"/>
          <a:ext cx="0" cy="0"/>
          <a:chOff x="0" y="0"/>
          <a:chExt cx="0" cy="0"/>
        </a:xfrm>
      </p:grpSpPr>
      <p:sp>
        <p:nvSpPr>
          <p:cNvPr id="185" name="Google Shape;185;p33"/>
          <p:cNvSpPr txBox="1"/>
          <p:nvPr/>
        </p:nvSpPr>
        <p:spPr>
          <a:xfrm>
            <a:off x="523900" y="397325"/>
            <a:ext cx="8232300" cy="4485300"/>
          </a:xfrm>
          <a:prstGeom prst="rect">
            <a:avLst/>
          </a:prstGeom>
          <a:no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endParaRPr sz="1800"/>
          </a:p>
        </p:txBody>
      </p:sp>
      <p:sp>
        <p:nvSpPr>
          <p:cNvPr id="186" name="Google Shape;186;p3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Calendar Organization </a:t>
            </a:r>
            <a:endParaRPr/>
          </a:p>
        </p:txBody>
      </p:sp>
      <p:sp>
        <p:nvSpPr>
          <p:cNvPr id="187" name="Google Shape;187;p3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arenR"/>
            </a:pPr>
            <a:r>
              <a:rPr lang="en" b="1">
                <a:latin typeface="Raleway"/>
                <a:ea typeface="Raleway"/>
                <a:cs typeface="Raleway"/>
                <a:sym typeface="Raleway"/>
              </a:rPr>
              <a:t>Time Blocks </a:t>
            </a:r>
            <a:endParaRPr b="1">
              <a:latin typeface="Raleway"/>
              <a:ea typeface="Raleway"/>
              <a:cs typeface="Raleway"/>
              <a:sym typeface="Raleway"/>
            </a:endParaRPr>
          </a:p>
          <a:p>
            <a:pPr marL="0" lvl="0" indent="0" algn="l" rtl="0">
              <a:spcBef>
                <a:spcPts val="1600"/>
              </a:spcBef>
              <a:spcAft>
                <a:spcPts val="0"/>
              </a:spcAft>
              <a:buNone/>
            </a:pPr>
            <a:endParaRPr sz="1100">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Daily</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Weekly</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Bi-Weekly</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Monthly</a:t>
            </a:r>
            <a:endParaRPr>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Showings</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Renewals</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Inspections</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Admin Work</a:t>
            </a:r>
            <a:endParaRPr sz="1400">
              <a:latin typeface="Arial"/>
              <a:ea typeface="Arial"/>
              <a:cs typeface="Arial"/>
              <a:sym typeface="Arial"/>
            </a:endParaRPr>
          </a:p>
        </p:txBody>
      </p:sp>
      <p:sp>
        <p:nvSpPr>
          <p:cNvPr id="188" name="Google Shape;188;p33"/>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a:t>
            </a:r>
            <a:r>
              <a:rPr lang="en" b="1">
                <a:latin typeface="Raleway"/>
                <a:ea typeface="Raleway"/>
                <a:cs typeface="Raleway"/>
                <a:sym typeface="Raleway"/>
              </a:rPr>
              <a:t> Accountability </a:t>
            </a:r>
            <a:endParaRPr b="1">
              <a:latin typeface="Raleway"/>
              <a:ea typeface="Raleway"/>
              <a:cs typeface="Raleway"/>
              <a:sym typeface="Raleway"/>
            </a:endParaRPr>
          </a:p>
          <a:p>
            <a:pPr marL="0" lvl="0" indent="0" algn="l" rt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Stick to your Calendar</a:t>
            </a:r>
            <a:endParaRPr>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Start and stop on time</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Focus on the task at hand</a:t>
            </a:r>
            <a:endParaRPr>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Don’t get sidetracked </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a:latin typeface="Arial"/>
                <a:ea typeface="Arial"/>
                <a:cs typeface="Arial"/>
                <a:sym typeface="Arial"/>
              </a:rPr>
              <a:t>No more rescheduling </a:t>
            </a:r>
            <a:endParaRPr>
              <a:latin typeface="Arial"/>
              <a:ea typeface="Arial"/>
              <a:cs typeface="Arial"/>
              <a:sym typeface="Arial"/>
            </a:endParaRPr>
          </a:p>
          <a:p>
            <a:pPr marL="457200" lvl="0" indent="0" algn="l" rtl="0">
              <a:spcBef>
                <a:spcPts val="0"/>
              </a:spcBef>
              <a:spcAft>
                <a:spcPts val="0"/>
              </a:spcAft>
              <a:buNone/>
            </a:pPr>
            <a:endParaRPr>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192"/>
        <p:cNvGrpSpPr/>
        <p:nvPr/>
      </p:nvGrpSpPr>
      <p:grpSpPr>
        <a:xfrm>
          <a:off x="0" y="0"/>
          <a:ext cx="0" cy="0"/>
          <a:chOff x="0" y="0"/>
          <a:chExt cx="0" cy="0"/>
        </a:xfrm>
      </p:grpSpPr>
      <p:pic>
        <p:nvPicPr>
          <p:cNvPr id="193" name="Google Shape;193;p34"/>
          <p:cNvPicPr preferRelativeResize="0"/>
          <p:nvPr/>
        </p:nvPicPr>
        <p:blipFill>
          <a:blip r:embed="rId3">
            <a:alphaModFix/>
          </a:blip>
          <a:stretch>
            <a:fillRect/>
          </a:stretch>
        </p:blipFill>
        <p:spPr>
          <a:xfrm>
            <a:off x="1738838" y="929825"/>
            <a:ext cx="5666326" cy="3805225"/>
          </a:xfrm>
          <a:prstGeom prst="rect">
            <a:avLst/>
          </a:prstGeom>
          <a:noFill/>
          <a:ln>
            <a:noFill/>
          </a:ln>
        </p:spPr>
      </p:pic>
      <p:sp>
        <p:nvSpPr>
          <p:cNvPr id="194" name="Google Shape;194;p34"/>
          <p:cNvSpPr txBox="1"/>
          <p:nvPr/>
        </p:nvSpPr>
        <p:spPr>
          <a:xfrm>
            <a:off x="1490800" y="289900"/>
            <a:ext cx="7131000" cy="4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200">
                <a:solidFill>
                  <a:schemeClr val="dk2"/>
                </a:solidFill>
              </a:rPr>
              <a:t>This is a weekly snapshot of my team’s calendar (context into 3 person team)</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8"/>
        <p:cNvGrpSpPr/>
        <p:nvPr/>
      </p:nvGrpSpPr>
      <p:grpSpPr>
        <a:xfrm>
          <a:off x="0" y="0"/>
          <a:ext cx="0" cy="0"/>
          <a:chOff x="0" y="0"/>
          <a:chExt cx="0" cy="0"/>
        </a:xfrm>
      </p:grpSpPr>
      <p:sp>
        <p:nvSpPr>
          <p:cNvPr id="199" name="Google Shape;199;p35"/>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a:solidFill>
                <a:schemeClr val="lt2"/>
              </a:solidFill>
              <a:latin typeface="Raleway"/>
              <a:ea typeface="Raleway"/>
              <a:cs typeface="Raleway"/>
              <a:sym typeface="Raleway"/>
            </a:endParaRPr>
          </a:p>
        </p:txBody>
      </p:sp>
      <p:sp>
        <p:nvSpPr>
          <p:cNvPr id="200" name="Google Shape;200;p35"/>
          <p:cNvSpPr txBox="1">
            <a:spLocks noGrp="1"/>
          </p:cNvSpPr>
          <p:nvPr>
            <p:ph type="title"/>
          </p:nvPr>
        </p:nvSpPr>
        <p:spPr>
          <a:xfrm>
            <a:off x="265500" y="442425"/>
            <a:ext cx="4045200" cy="56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0000FF"/>
                </a:solidFill>
              </a:rPr>
              <a:t>What the untrained eye sees</a:t>
            </a:r>
            <a:endParaRPr sz="1800">
              <a:solidFill>
                <a:srgbClr val="0000FF"/>
              </a:solidFill>
            </a:endParaRPr>
          </a:p>
        </p:txBody>
      </p:sp>
      <p:sp>
        <p:nvSpPr>
          <p:cNvPr id="201" name="Google Shape;201;p35"/>
          <p:cNvSpPr txBox="1">
            <a:spLocks noGrp="1"/>
          </p:cNvSpPr>
          <p:nvPr>
            <p:ph type="subTitle" idx="1"/>
          </p:nvPr>
        </p:nvSpPr>
        <p:spPr>
          <a:xfrm>
            <a:off x="265500" y="1151475"/>
            <a:ext cx="4045200" cy="37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100">
                <a:solidFill>
                  <a:srgbClr val="000000"/>
                </a:solidFill>
                <a:latin typeface="Arial"/>
                <a:ea typeface="Arial"/>
                <a:cs typeface="Arial"/>
                <a:sym typeface="Arial"/>
              </a:rPr>
              <a:t>(Photo credit to critically acclaimed </a:t>
            </a:r>
            <a:r>
              <a:rPr lang="en" sz="1100">
                <a:solidFill>
                  <a:srgbClr val="000000"/>
                </a:solidFill>
                <a:highlight>
                  <a:srgbClr val="FFFFFF"/>
                </a:highlight>
                <a:latin typeface="Arial"/>
                <a:ea typeface="Arial"/>
                <a:cs typeface="Arial"/>
                <a:sym typeface="Arial"/>
              </a:rPr>
              <a:t>1999 science fiction action film written and directed by The Wachowski Brothers and starring Keanu Reeves, The Matrix)</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p>
        </p:txBody>
      </p:sp>
      <p:sp>
        <p:nvSpPr>
          <p:cNvPr id="202" name="Google Shape;202;p35"/>
          <p:cNvSpPr txBox="1">
            <a:spLocks noGrp="1"/>
          </p:cNvSpPr>
          <p:nvPr>
            <p:ph type="body" idx="2"/>
          </p:nvPr>
        </p:nvSpPr>
        <p:spPr>
          <a:xfrm>
            <a:off x="4572000" y="0"/>
            <a:ext cx="4572000" cy="5143500"/>
          </a:xfrm>
          <a:prstGeom prst="rect">
            <a:avLst/>
          </a:prstGeom>
          <a:gradFill>
            <a:gsLst>
              <a:gs pos="0">
                <a:srgbClr val="DFE9FB"/>
              </a:gs>
              <a:gs pos="100000">
                <a:srgbClr val="6E9BE7"/>
              </a:gs>
            </a:gsLst>
            <a:path path="circle">
              <a:fillToRect l="50000" t="50000" r="50000" b="50000"/>
            </a:path>
            <a:tileRect/>
          </a:gradFill>
        </p:spPr>
        <p:txBody>
          <a:bodyPr spcFirstLastPara="1" wrap="square" lIns="91425" tIns="91425" rIns="91425" bIns="91425" anchor="ctr" anchorCtr="0">
            <a:noAutofit/>
          </a:bodyPr>
          <a:lstStyle/>
          <a:p>
            <a:pPr marL="0" lvl="0" indent="0" algn="l" rtl="0">
              <a:spcBef>
                <a:spcPts val="0"/>
              </a:spcBef>
              <a:spcAft>
                <a:spcPts val="0"/>
              </a:spcAft>
              <a:buNone/>
            </a:pPr>
            <a:r>
              <a:rPr lang="en"/>
              <a:t>   </a:t>
            </a:r>
            <a:r>
              <a:rPr lang="en" b="1">
                <a:solidFill>
                  <a:srgbClr val="000000"/>
                </a:solidFill>
              </a:rPr>
              <a:t>What the trained eye sees is:</a:t>
            </a:r>
            <a:endParaRPr b="1">
              <a:solidFill>
                <a:srgbClr val="000000"/>
              </a:solidFill>
            </a:endParaRPr>
          </a:p>
          <a:p>
            <a:pPr marL="457200" lvl="0" indent="-342900" algn="l" rtl="0">
              <a:spcBef>
                <a:spcPts val="1600"/>
              </a:spcBef>
              <a:spcAft>
                <a:spcPts val="0"/>
              </a:spcAft>
              <a:buClr>
                <a:srgbClr val="000000"/>
              </a:buClr>
              <a:buSzPts val="1800"/>
              <a:buFont typeface="Arial"/>
              <a:buChar char="●"/>
            </a:pPr>
            <a:r>
              <a:rPr lang="en">
                <a:solidFill>
                  <a:srgbClr val="000000"/>
                </a:solidFill>
                <a:latin typeface="Arial"/>
                <a:ea typeface="Arial"/>
                <a:cs typeface="Arial"/>
                <a:sym typeface="Arial"/>
              </a:rPr>
              <a:t>An owner follow up call </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 move out inspection</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Timely payment to our vendors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 company meeting to improve processes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My haircut appointment</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Met Deadlines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Happy Tenants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Satisfied Owners</a:t>
            </a:r>
            <a:endParaRPr>
              <a:solidFill>
                <a:srgbClr val="000000"/>
              </a:solidFill>
            </a:endParaRPr>
          </a:p>
        </p:txBody>
      </p:sp>
      <p:pic>
        <p:nvPicPr>
          <p:cNvPr id="203" name="Google Shape;203;p35"/>
          <p:cNvPicPr preferRelativeResize="0"/>
          <p:nvPr/>
        </p:nvPicPr>
        <p:blipFill>
          <a:blip r:embed="rId3">
            <a:alphaModFix/>
          </a:blip>
          <a:stretch>
            <a:fillRect/>
          </a:stretch>
        </p:blipFill>
        <p:spPr>
          <a:xfrm>
            <a:off x="349250" y="1151475"/>
            <a:ext cx="3323755" cy="292950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1082</Words>
  <Application>Microsoft Office PowerPoint</Application>
  <PresentationFormat>On-screen Show (16:9)</PresentationFormat>
  <Paragraphs>130</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Lato</vt:lpstr>
      <vt:lpstr>Roboto Slab</vt:lpstr>
      <vt:lpstr>Raleway</vt:lpstr>
      <vt:lpstr>Permanent Marker</vt:lpstr>
      <vt:lpstr>Calibri</vt:lpstr>
      <vt:lpstr>Bree Serif</vt:lpstr>
      <vt:lpstr>Roboto</vt:lpstr>
      <vt:lpstr>Swiss</vt:lpstr>
      <vt:lpstr>Marina</vt:lpstr>
      <vt:lpstr> Essential Tools and Tips for Proactive Property Management</vt:lpstr>
      <vt:lpstr>About Me</vt:lpstr>
      <vt:lpstr>About Me</vt:lpstr>
      <vt:lpstr>Purpose</vt:lpstr>
      <vt:lpstr>PowerPoint Presentation</vt:lpstr>
      <vt:lpstr>Organization  “The coordination of your administration”  Organization is one of the most important tools for being proactive with your management. Structure creates stability and consistency in your daily workflow and will free up more time for above and beyond service. The backbone of organization revolves around two key tools that every manager uses on a daily basis - your calendar and email.</vt:lpstr>
      <vt:lpstr>Calendar Organization </vt:lpstr>
      <vt:lpstr>PowerPoint Presentation</vt:lpstr>
      <vt:lpstr>What the untrained eye sees</vt:lpstr>
      <vt:lpstr>PowerPoint Presentation</vt:lpstr>
      <vt:lpstr>PowerPoint Presentation</vt:lpstr>
      <vt:lpstr>Communication  “Conveying a message that strengthens your connections”  Communication could be the most important tool to ensure you are proactively managing your properties. When communication is poor, it serves as the biggest point of contention you will face with both owners and tenants.  Now that you are organized it is time to streamline your communication and develop a level of consistency that all will come to appreciate and expect moving forward.</vt:lpstr>
      <vt:lpstr>PowerPoint Presentation</vt:lpstr>
      <vt:lpstr>PowerPoint Presentation</vt:lpstr>
      <vt:lpstr>Technology “The science behind the service”    Technology is a great tool for streamlining service and improving efficiency in regard to your property management. The ability to automate repetitive tasks and utilize vendors to improve your customer/client experience will ensure that you have the time to be proactive with your management. </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Essential Tools and Tips for Proactive Property Management</dc:title>
  <dc:creator>Morgan Beale</dc:creator>
  <cp:lastModifiedBy>Morgan Beale</cp:lastModifiedBy>
  <cp:revision>1</cp:revision>
  <dcterms:modified xsi:type="dcterms:W3CDTF">2018-10-25T14:54:23Z</dcterms:modified>
</cp:coreProperties>
</file>